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56" r:id="rId4"/>
    <p:sldId id="258" r:id="rId5"/>
    <p:sldId id="259" r:id="rId6"/>
    <p:sldId id="260" r:id="rId7"/>
    <p:sldId id="261" r:id="rId8"/>
    <p:sldId id="264" r:id="rId9"/>
    <p:sldId id="263" r:id="rId10"/>
    <p:sldId id="265" r:id="rId11"/>
    <p:sldId id="267" r:id="rId12"/>
    <p:sldId id="266" r:id="rId13"/>
    <p:sldId id="268" r:id="rId14"/>
    <p:sldId id="269" r:id="rId15"/>
    <p:sldId id="270" r:id="rId16"/>
    <p:sldId id="271" r:id="rId17"/>
    <p:sldId id="272" r:id="rId18"/>
    <p:sldId id="273" r:id="rId19"/>
  </p:sldIdLst>
  <p:sldSz cx="9144000" cy="6858000" type="screen4x3"/>
  <p:notesSz cx="6858000" cy="91440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3" d="100"/>
          <a:sy n="73" d="100"/>
        </p:scale>
        <p:origin x="-130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0944F-DBF4-4506-8C83-8B161EC7CD92}" type="datetimeFigureOut">
              <a:rPr lang="en-IN" smtClean="0"/>
              <a:pPr/>
              <a:t>10-06-2025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B57629-D621-401D-A151-5BF9F58877AC}"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0944F-DBF4-4506-8C83-8B161EC7CD92}" type="datetimeFigureOut">
              <a:rPr lang="en-IN" smtClean="0"/>
              <a:pPr/>
              <a:t>10-06-2025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B57629-D621-401D-A151-5BF9F58877AC}"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accia.org.in/membership/oms-admin/inward.ph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accia.org.in/membershi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maccia.org.in/membershi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ultraliant.com/"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mailto:swapnil@ultraliant.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formstack.com/report/view/workflow-automation-2018"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kissflow.com/workflow/bpm/business-process-automation/reasons-why-you-automate-your-business-process/"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kissflow.com/workflow/bpm/manual-process-vs-automated-process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14678" y="1357298"/>
            <a:ext cx="3240359" cy="707886"/>
          </a:xfrm>
          <a:prstGeom prst="rect">
            <a:avLst/>
          </a:prstGeom>
          <a:solidFill>
            <a:schemeClr val="accent2"/>
          </a:solid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0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WELCOME</a:t>
            </a:r>
            <a:endParaRPr lang="en-US" sz="4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5" name="Picture 4" descr="J:\ULT\Docs\Presentation\design-front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6" name="Subtitle 2"/>
          <p:cNvSpPr txBox="1">
            <a:spLocks/>
          </p:cNvSpPr>
          <p:nvPr/>
        </p:nvSpPr>
        <p:spPr>
          <a:xfrm>
            <a:off x="-28600" y="1371600"/>
            <a:ext cx="6400800" cy="6858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000" b="1" i="0" u="none" strike="noStrike" kern="1200" cap="none" spc="0" normalizeH="0" baseline="0" noProof="0" dirty="0" smtClean="0">
                <a:ln>
                  <a:noFill/>
                </a:ln>
                <a:solidFill>
                  <a:schemeClr val="bg1"/>
                </a:solidFill>
                <a:effectLst/>
                <a:uLnTx/>
                <a:uFillTx/>
                <a:latin typeface="+mn-lt"/>
                <a:ea typeface="+mn-ea"/>
                <a:cs typeface="+mn-cs"/>
              </a:rPr>
              <a:t> Membership Management Software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000" b="1"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84976" cy="706090"/>
          </a:xfrm>
        </p:spPr>
        <p:txBody>
          <a:bodyPr>
            <a:normAutofit fontScale="90000"/>
          </a:bodyPr>
          <a:lstStyle/>
          <a:p>
            <a:r>
              <a:rPr lang="en-US" b="1" i="1" u="sng" dirty="0" smtClean="0">
                <a:solidFill>
                  <a:srgbClr val="FF0000"/>
                </a:solidFill>
              </a:rPr>
              <a:t>OFFICE 360 – MEMBERSHIP SOFTWARE</a:t>
            </a:r>
            <a:endParaRPr lang="en-IN" dirty="0"/>
          </a:p>
        </p:txBody>
      </p:sp>
      <p:sp>
        <p:nvSpPr>
          <p:cNvPr id="4" name="TextBox 3"/>
          <p:cNvSpPr txBox="1"/>
          <p:nvPr/>
        </p:nvSpPr>
        <p:spPr>
          <a:xfrm>
            <a:off x="899592" y="908720"/>
            <a:ext cx="7344816" cy="461665"/>
          </a:xfrm>
          <a:prstGeom prst="rect">
            <a:avLst/>
          </a:prstGeom>
          <a:noFill/>
        </p:spPr>
        <p:txBody>
          <a:bodyPr wrap="square" rtlCol="0">
            <a:spAutoFit/>
          </a:bodyPr>
          <a:lstStyle/>
          <a:p>
            <a:pPr algn="ctr"/>
            <a:r>
              <a:rPr lang="en-US" sz="2400" dirty="0" smtClean="0"/>
              <a:t>DEPARTMENTS  COVERED </a:t>
            </a:r>
            <a:endParaRPr lang="en-IN" sz="2400" dirty="0"/>
          </a:p>
        </p:txBody>
      </p:sp>
      <p:sp>
        <p:nvSpPr>
          <p:cNvPr id="7" name="TextBox 6"/>
          <p:cNvSpPr txBox="1"/>
          <p:nvPr/>
        </p:nvSpPr>
        <p:spPr>
          <a:xfrm>
            <a:off x="755576" y="1412776"/>
            <a:ext cx="7560840" cy="1200329"/>
          </a:xfrm>
          <a:prstGeom prst="rect">
            <a:avLst/>
          </a:prstGeom>
          <a:noFill/>
        </p:spPr>
        <p:txBody>
          <a:bodyPr wrap="square" rtlCol="0">
            <a:spAutoFit/>
          </a:bodyPr>
          <a:lstStyle/>
          <a:p>
            <a:r>
              <a:rPr lang="en-US" dirty="0" smtClean="0"/>
              <a:t>RECEPTION  </a:t>
            </a:r>
          </a:p>
          <a:p>
            <a:r>
              <a:rPr lang="en-US" dirty="0" smtClean="0"/>
              <a:t>ACCOUNTS</a:t>
            </a:r>
          </a:p>
          <a:p>
            <a:r>
              <a:rPr lang="en-US" dirty="0" smtClean="0"/>
              <a:t>STAFF SELF ASSESMENT</a:t>
            </a:r>
          </a:p>
          <a:p>
            <a:r>
              <a:rPr lang="en-US" dirty="0" smtClean="0"/>
              <a:t>MEMBERSHIP</a:t>
            </a:r>
            <a:endParaRPr lang="en-IN" dirty="0"/>
          </a:p>
        </p:txBody>
      </p:sp>
      <p:sp>
        <p:nvSpPr>
          <p:cNvPr id="9" name="TextBox 8"/>
          <p:cNvSpPr txBox="1"/>
          <p:nvPr/>
        </p:nvSpPr>
        <p:spPr>
          <a:xfrm>
            <a:off x="1043608" y="2492896"/>
            <a:ext cx="7344816" cy="461665"/>
          </a:xfrm>
          <a:prstGeom prst="rect">
            <a:avLst/>
          </a:prstGeom>
          <a:noFill/>
        </p:spPr>
        <p:txBody>
          <a:bodyPr wrap="square" rtlCol="0">
            <a:spAutoFit/>
          </a:bodyPr>
          <a:lstStyle/>
          <a:p>
            <a:pPr algn="ctr"/>
            <a:r>
              <a:rPr lang="en-US" sz="2400" dirty="0" smtClean="0"/>
              <a:t>MAIN  ACTIVITIES COVERED </a:t>
            </a:r>
            <a:endParaRPr lang="en-IN" sz="2400" dirty="0"/>
          </a:p>
        </p:txBody>
      </p:sp>
      <p:sp>
        <p:nvSpPr>
          <p:cNvPr id="12" name="TextBox 11"/>
          <p:cNvSpPr txBox="1"/>
          <p:nvPr/>
        </p:nvSpPr>
        <p:spPr>
          <a:xfrm>
            <a:off x="467544" y="2949238"/>
            <a:ext cx="8208912" cy="3908762"/>
          </a:xfrm>
          <a:prstGeom prst="rect">
            <a:avLst/>
          </a:prstGeom>
          <a:noFill/>
        </p:spPr>
        <p:txBody>
          <a:bodyPr wrap="square" rtlCol="0">
            <a:spAutoFit/>
          </a:bodyPr>
          <a:lstStyle/>
          <a:p>
            <a:pPr>
              <a:buFont typeface="Wingdings" pitchFamily="2" charset="2"/>
              <a:buChar char="Ø"/>
            </a:pPr>
            <a:r>
              <a:rPr lang="en-US" sz="1600" dirty="0" smtClean="0"/>
              <a:t>   </a:t>
            </a:r>
            <a:r>
              <a:rPr lang="en-US" sz="1600" b="1" i="1" u="sng" dirty="0" smtClean="0"/>
              <a:t>Membership Data management</a:t>
            </a:r>
          </a:p>
          <a:p>
            <a:pPr>
              <a:buFont typeface="Wingdings" pitchFamily="2" charset="2"/>
              <a:buChar char="Ø"/>
            </a:pPr>
            <a:endParaRPr lang="en-US" sz="800" b="1" i="1" u="sng" dirty="0" smtClean="0"/>
          </a:p>
          <a:p>
            <a:pPr>
              <a:buFont typeface="Wingdings" pitchFamily="2" charset="2"/>
              <a:buChar char="Ø"/>
            </a:pPr>
            <a:r>
              <a:rPr lang="en-US" sz="1600" dirty="0" smtClean="0"/>
              <a:t>   </a:t>
            </a:r>
            <a:r>
              <a:rPr lang="en-US" sz="1600" b="1" i="1" u="sng" dirty="0" smtClean="0"/>
              <a:t>Staff Task Management :   </a:t>
            </a:r>
            <a:r>
              <a:rPr lang="en-IN" sz="1600" b="1" i="1" u="sng" dirty="0"/>
              <a:t>Individual and Collective task (Group task)</a:t>
            </a:r>
            <a:endParaRPr lang="en-US" sz="1600" b="1" i="1" u="sng" dirty="0"/>
          </a:p>
          <a:p>
            <a:pPr>
              <a:buFont typeface="Wingdings" pitchFamily="2" charset="2"/>
              <a:buChar char="Ø"/>
            </a:pPr>
            <a:endParaRPr lang="en-US" sz="800" b="1" i="1" u="sng" dirty="0" smtClean="0"/>
          </a:p>
          <a:p>
            <a:pPr>
              <a:buFont typeface="Wingdings" pitchFamily="2" charset="2"/>
              <a:buChar char="Ø"/>
            </a:pPr>
            <a:r>
              <a:rPr lang="en-US" sz="1600" dirty="0" smtClean="0"/>
              <a:t>   </a:t>
            </a:r>
            <a:r>
              <a:rPr lang="en-US" sz="1600" b="1" i="1" u="sng" dirty="0" smtClean="0"/>
              <a:t>Templates , Cover letters &amp; Automated Emails for receipts , </a:t>
            </a:r>
            <a:r>
              <a:rPr lang="en-US" sz="1600" b="1" i="1" u="sng" dirty="0" err="1" smtClean="0"/>
              <a:t>Proformas</a:t>
            </a:r>
            <a:r>
              <a:rPr lang="en-US" sz="1600" b="1" i="1" u="sng" dirty="0" smtClean="0"/>
              <a:t>, Tax invoices &amp; </a:t>
            </a:r>
          </a:p>
          <a:p>
            <a:r>
              <a:rPr lang="en-US" sz="1600" dirty="0"/>
              <a:t> </a:t>
            </a:r>
            <a:r>
              <a:rPr lang="en-US" sz="1600" dirty="0" smtClean="0"/>
              <a:t>      </a:t>
            </a:r>
            <a:r>
              <a:rPr lang="en-US" sz="1600" b="1" i="1" u="sng" dirty="0" smtClean="0"/>
              <a:t>Membership Certificates</a:t>
            </a:r>
          </a:p>
          <a:p>
            <a:pPr>
              <a:buFont typeface="Wingdings" pitchFamily="2" charset="2"/>
              <a:buChar char="Ø"/>
            </a:pPr>
            <a:endParaRPr lang="en-US" sz="800" b="1" i="1" u="sng" dirty="0" smtClean="0"/>
          </a:p>
          <a:p>
            <a:pPr>
              <a:buFont typeface="Wingdings" pitchFamily="2" charset="2"/>
              <a:buChar char="Ø"/>
            </a:pPr>
            <a:r>
              <a:rPr lang="en-US" sz="1600" dirty="0" smtClean="0"/>
              <a:t>   </a:t>
            </a:r>
            <a:r>
              <a:rPr lang="en-US" sz="1600" b="1" i="1" u="sng" dirty="0" smtClean="0"/>
              <a:t>Inward &amp; Outward tracking</a:t>
            </a:r>
          </a:p>
          <a:p>
            <a:pPr>
              <a:buFont typeface="Wingdings" pitchFamily="2" charset="2"/>
              <a:buChar char="Ø"/>
            </a:pPr>
            <a:endParaRPr lang="en-US" sz="800" b="1" i="1" u="sng" dirty="0" smtClean="0"/>
          </a:p>
          <a:p>
            <a:pPr>
              <a:buFont typeface="Wingdings" pitchFamily="2" charset="2"/>
              <a:buChar char="Ø"/>
            </a:pPr>
            <a:r>
              <a:rPr lang="en-US" sz="1600" dirty="0" smtClean="0"/>
              <a:t>   </a:t>
            </a:r>
            <a:r>
              <a:rPr lang="en-US" sz="1600" b="1" i="1" u="sng" dirty="0" smtClean="0"/>
              <a:t>Dashboard for summary </a:t>
            </a:r>
          </a:p>
          <a:p>
            <a:pPr>
              <a:buFont typeface="Wingdings" pitchFamily="2" charset="2"/>
              <a:buChar char="Ø"/>
            </a:pPr>
            <a:endParaRPr lang="en-US" sz="800" b="1" i="1" u="sng" dirty="0" smtClean="0"/>
          </a:p>
          <a:p>
            <a:pPr>
              <a:buFont typeface="Wingdings" pitchFamily="2" charset="2"/>
              <a:buChar char="Ø"/>
            </a:pPr>
            <a:r>
              <a:rPr lang="en-US" sz="1600" i="1" dirty="0" smtClean="0"/>
              <a:t>  </a:t>
            </a:r>
            <a:r>
              <a:rPr lang="en-US" sz="1600" dirty="0" smtClean="0"/>
              <a:t> </a:t>
            </a:r>
            <a:r>
              <a:rPr lang="en-US" sz="1600" b="1" i="1" u="sng" dirty="0" smtClean="0"/>
              <a:t>Birthday calendar &amp; Telephone directory of GC members , Staff  &amp; Senior management</a:t>
            </a:r>
          </a:p>
          <a:p>
            <a:pPr>
              <a:buFont typeface="Wingdings" pitchFamily="2" charset="2"/>
              <a:buChar char="Ø"/>
            </a:pPr>
            <a:endParaRPr lang="en-US" sz="800" b="1" i="1" u="sng" dirty="0" smtClean="0"/>
          </a:p>
          <a:p>
            <a:pPr>
              <a:buFont typeface="Wingdings" pitchFamily="2" charset="2"/>
              <a:buChar char="Ø"/>
            </a:pPr>
            <a:r>
              <a:rPr lang="en-US" sz="1600" dirty="0" smtClean="0"/>
              <a:t>   </a:t>
            </a:r>
            <a:r>
              <a:rPr lang="en-US" sz="1600" b="1" i="1" u="sng" dirty="0" smtClean="0"/>
              <a:t>Various summary and detailed reports like active members report , new members report, </a:t>
            </a:r>
          </a:p>
          <a:p>
            <a:r>
              <a:rPr lang="en-US" sz="1600" dirty="0" smtClean="0"/>
              <a:t>      </a:t>
            </a:r>
            <a:r>
              <a:rPr lang="en-US" sz="1600" b="1" i="1" u="sng" dirty="0" smtClean="0"/>
              <a:t> collection report, membership expiry report, GSTN report, outstanding report, Inward </a:t>
            </a:r>
          </a:p>
          <a:p>
            <a:r>
              <a:rPr lang="en-US" sz="1600" dirty="0"/>
              <a:t> </a:t>
            </a:r>
            <a:r>
              <a:rPr lang="en-US" sz="1600" dirty="0" smtClean="0"/>
              <a:t>      </a:t>
            </a:r>
            <a:r>
              <a:rPr lang="en-US" sz="1600" b="1" i="1" u="sng" dirty="0" smtClean="0"/>
              <a:t>outward register etc. </a:t>
            </a:r>
            <a:endParaRPr lang="en-US" sz="1600" b="1" i="1" u="sng" dirty="0"/>
          </a:p>
          <a:p>
            <a:pPr>
              <a:buFont typeface="Wingdings" pitchFamily="2" charset="2"/>
              <a:buChar char="Ø"/>
            </a:pPr>
            <a:endParaRPr lang="en-US" sz="1600" b="1" i="1" u="sng" dirty="0" smtClean="0"/>
          </a:p>
          <a:p>
            <a:pPr>
              <a:buFont typeface="Wingdings" pitchFamily="2" charset="2"/>
              <a:buChar char="Ø"/>
            </a:pPr>
            <a:endParaRPr lang="en-US" sz="800" b="1" i="1" u="sng" dirty="0" smtClean="0"/>
          </a:p>
          <a:p>
            <a:pPr>
              <a:buFont typeface="Wingdings" pitchFamily="2" charset="2"/>
              <a:buChar char="Ø"/>
            </a:pPr>
            <a:endParaRPr lang="en-US" sz="800" dirty="0" smtClean="0"/>
          </a:p>
          <a:p>
            <a:pPr>
              <a:buFont typeface="Wingdings" pitchFamily="2" charset="2"/>
              <a:buChar char="Ø"/>
            </a:pPr>
            <a:endParaRPr lang="en-IN" sz="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52"/>
            <a:ext cx="9001156" cy="714380"/>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428596" y="2000240"/>
            <a:ext cx="8229600" cy="4525963"/>
          </a:xfrm>
        </p:spPr>
        <p:txBody>
          <a:bodyPr>
            <a:normAutofit fontScale="92500" lnSpcReduction="20000"/>
          </a:bodyPr>
          <a:lstStyle/>
          <a:p>
            <a:r>
              <a:rPr lang="en-US" dirty="0" smtClean="0"/>
              <a:t>Meeting management</a:t>
            </a:r>
          </a:p>
          <a:p>
            <a:r>
              <a:rPr lang="en-US" dirty="0" smtClean="0"/>
              <a:t>Internal management</a:t>
            </a:r>
          </a:p>
          <a:p>
            <a:r>
              <a:rPr lang="en-US" dirty="0" smtClean="0"/>
              <a:t>Visit Management</a:t>
            </a:r>
          </a:p>
          <a:p>
            <a:r>
              <a:rPr lang="en-US" dirty="0" smtClean="0"/>
              <a:t>Follow up Module</a:t>
            </a:r>
          </a:p>
          <a:p>
            <a:r>
              <a:rPr lang="en-US" dirty="0" smtClean="0"/>
              <a:t>HR Module</a:t>
            </a:r>
          </a:p>
          <a:p>
            <a:r>
              <a:rPr lang="en-US" dirty="0" smtClean="0"/>
              <a:t>Event Management</a:t>
            </a:r>
          </a:p>
          <a:p>
            <a:r>
              <a:rPr lang="en-US" dirty="0" smtClean="0"/>
              <a:t>Certificate of Origin process</a:t>
            </a:r>
          </a:p>
          <a:p>
            <a:r>
              <a:rPr lang="en-US" dirty="0" smtClean="0"/>
              <a:t>Venue Booking Management</a:t>
            </a:r>
          </a:p>
          <a:p>
            <a:r>
              <a:rPr lang="en-US" dirty="0" smtClean="0"/>
              <a:t>Accounts Module( Rest membership activities )</a:t>
            </a:r>
          </a:p>
          <a:p>
            <a:endParaRPr lang="en-US" dirty="0"/>
          </a:p>
        </p:txBody>
      </p:sp>
      <p:sp>
        <p:nvSpPr>
          <p:cNvPr id="4" name="TextBox 3"/>
          <p:cNvSpPr txBox="1"/>
          <p:nvPr/>
        </p:nvSpPr>
        <p:spPr>
          <a:xfrm>
            <a:off x="870988" y="764704"/>
            <a:ext cx="7344816" cy="954107"/>
          </a:xfrm>
          <a:prstGeom prst="rect">
            <a:avLst/>
          </a:prstGeom>
          <a:noFill/>
        </p:spPr>
        <p:txBody>
          <a:bodyPr wrap="square" rtlCol="0">
            <a:spAutoFit/>
          </a:bodyPr>
          <a:lstStyle/>
          <a:p>
            <a:pPr algn="ctr"/>
            <a:r>
              <a:rPr lang="en-US" sz="2800" i="1" u="sng" dirty="0" smtClean="0"/>
              <a:t>Upcoming Modules                                            Target Date : 15</a:t>
            </a:r>
            <a:r>
              <a:rPr lang="en-US" sz="2800" i="1" u="sng" baseline="30000" dirty="0" smtClean="0"/>
              <a:t>th</a:t>
            </a:r>
            <a:r>
              <a:rPr lang="en-US" sz="2800" i="1" u="sng" dirty="0" smtClean="0"/>
              <a:t> August 2021</a:t>
            </a:r>
            <a:endParaRPr lang="en-IN" sz="2800" i="1" u="sn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858312" cy="785818"/>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428596" y="1714488"/>
            <a:ext cx="8229600" cy="4525963"/>
          </a:xfrm>
          <a:noFill/>
        </p:spPr>
        <p:txBody>
          <a:bodyPr>
            <a:normAutofit lnSpcReduction="10000"/>
          </a:bodyPr>
          <a:lstStyle/>
          <a:p>
            <a:pPr marL="0" indent="0">
              <a:buNone/>
            </a:pPr>
            <a:r>
              <a:rPr lang="en-US" dirty="0" smtClean="0"/>
              <a:t>            AS IN PROCESS ( MANUAL Activities )</a:t>
            </a:r>
          </a:p>
          <a:p>
            <a:pPr>
              <a:buNone/>
            </a:pPr>
            <a:endParaRPr lang="en-US" sz="900" dirty="0" smtClean="0"/>
          </a:p>
          <a:p>
            <a:r>
              <a:rPr lang="en-US" sz="2000" b="1" i="1" u="sng" dirty="0" smtClean="0">
                <a:solidFill>
                  <a:srgbClr val="FF0000"/>
                </a:solidFill>
              </a:rPr>
              <a:t>Entering  Inward Stuff</a:t>
            </a:r>
          </a:p>
          <a:p>
            <a:r>
              <a:rPr lang="en-US" sz="2000" b="1" i="1" u="sng" dirty="0" smtClean="0">
                <a:solidFill>
                  <a:srgbClr val="FF0000"/>
                </a:solidFill>
              </a:rPr>
              <a:t>Entering  Outward Stuff</a:t>
            </a:r>
          </a:p>
          <a:p>
            <a:r>
              <a:rPr lang="en-US" sz="2000" b="1" i="1" u="sng" dirty="0" smtClean="0">
                <a:solidFill>
                  <a:srgbClr val="FF0000"/>
                </a:solidFill>
              </a:rPr>
              <a:t>GC members calling for meeting confirmation and remarks thereof</a:t>
            </a:r>
          </a:p>
          <a:p>
            <a:r>
              <a:rPr lang="en-US" sz="2000" b="1" i="1" u="sng" dirty="0" smtClean="0">
                <a:solidFill>
                  <a:srgbClr val="002060"/>
                </a:solidFill>
              </a:rPr>
              <a:t>Venue booking and reports thereof</a:t>
            </a:r>
          </a:p>
          <a:p>
            <a:r>
              <a:rPr lang="en-US" sz="2000" b="1" i="1" u="sng" dirty="0" smtClean="0">
                <a:solidFill>
                  <a:srgbClr val="002060"/>
                </a:solidFill>
              </a:rPr>
              <a:t>Visitors entry and management</a:t>
            </a:r>
          </a:p>
          <a:p>
            <a:r>
              <a:rPr lang="en-US" sz="2000" b="1" i="1" u="sng" dirty="0" smtClean="0">
                <a:solidFill>
                  <a:srgbClr val="FF0000"/>
                </a:solidFill>
              </a:rPr>
              <a:t>Telephone directory</a:t>
            </a:r>
          </a:p>
          <a:p>
            <a:r>
              <a:rPr lang="en-US" sz="2000" b="1" i="1" u="sng" dirty="0" smtClean="0">
                <a:solidFill>
                  <a:srgbClr val="FF0000"/>
                </a:solidFill>
              </a:rPr>
              <a:t>Follow ups for outstanding from members, documents </a:t>
            </a:r>
            <a:r>
              <a:rPr lang="en-US" sz="2000" b="1" i="1" u="sng" dirty="0" err="1" smtClean="0">
                <a:solidFill>
                  <a:srgbClr val="FF0000"/>
                </a:solidFill>
              </a:rPr>
              <a:t>etc</a:t>
            </a:r>
            <a:endParaRPr lang="en-US" sz="2000" b="1" i="1" u="sng" dirty="0" smtClean="0">
              <a:solidFill>
                <a:srgbClr val="FF0000"/>
              </a:solidFill>
            </a:endParaRPr>
          </a:p>
          <a:p>
            <a:r>
              <a:rPr lang="en-US" sz="2000" b="1" i="1" u="sng" dirty="0" smtClean="0">
                <a:solidFill>
                  <a:srgbClr val="002060"/>
                </a:solidFill>
              </a:rPr>
              <a:t>Internal meeting arrangements</a:t>
            </a:r>
          </a:p>
          <a:p>
            <a:r>
              <a:rPr lang="en-US" sz="2000" dirty="0" smtClean="0"/>
              <a:t>Document scanning </a:t>
            </a:r>
          </a:p>
          <a:p>
            <a:r>
              <a:rPr lang="en-US" sz="2000" dirty="0" smtClean="0"/>
              <a:t>Attending walk-ins </a:t>
            </a:r>
          </a:p>
          <a:p>
            <a:r>
              <a:rPr lang="en-US" sz="2000" b="1" i="1" u="sng" dirty="0" smtClean="0">
                <a:solidFill>
                  <a:srgbClr val="FF0000"/>
                </a:solidFill>
              </a:rPr>
              <a:t>Routine task weekly report ( Self Assessment)</a:t>
            </a:r>
          </a:p>
          <a:p>
            <a:pPr>
              <a:buNone/>
            </a:pPr>
            <a:endParaRPr lang="en-US" dirty="0" smtClean="0"/>
          </a:p>
          <a:p>
            <a:endParaRPr lang="en-US" sz="1600" dirty="0"/>
          </a:p>
        </p:txBody>
      </p:sp>
      <p:sp>
        <p:nvSpPr>
          <p:cNvPr id="4" name="TextBox 3"/>
          <p:cNvSpPr txBox="1"/>
          <p:nvPr/>
        </p:nvSpPr>
        <p:spPr>
          <a:xfrm>
            <a:off x="1857356" y="928670"/>
            <a:ext cx="5214974" cy="523220"/>
          </a:xfrm>
          <a:prstGeom prst="rect">
            <a:avLst/>
          </a:prstGeom>
          <a:noFill/>
        </p:spPr>
        <p:txBody>
          <a:bodyPr wrap="square" rtlCol="0">
            <a:spAutoFit/>
          </a:bodyPr>
          <a:lstStyle/>
          <a:p>
            <a:pPr algn="ctr"/>
            <a:r>
              <a:rPr lang="en-US" dirty="0" smtClean="0"/>
              <a:t>         </a:t>
            </a:r>
            <a:r>
              <a:rPr lang="en-US" sz="2800" b="1" i="1" u="sng" dirty="0" smtClean="0">
                <a:solidFill>
                  <a:schemeClr val="accent2">
                    <a:lumMod val="75000"/>
                  </a:schemeClr>
                </a:solidFill>
              </a:rPr>
              <a:t>RECEPTION DEPARTMENT</a:t>
            </a:r>
            <a:endParaRPr lang="en-US" sz="2800" b="1" i="1"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858312" cy="785818"/>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357158" y="1571612"/>
            <a:ext cx="8229600" cy="4525963"/>
          </a:xfrm>
        </p:spPr>
        <p:txBody>
          <a:bodyPr>
            <a:normAutofit/>
          </a:bodyPr>
          <a:lstStyle/>
          <a:p>
            <a:pPr marL="0" indent="0">
              <a:buNone/>
            </a:pPr>
            <a:r>
              <a:rPr lang="en-US" dirty="0" smtClean="0"/>
              <a:t>             OFFICE 360 (Automated process )</a:t>
            </a:r>
          </a:p>
          <a:p>
            <a:pPr>
              <a:buNone/>
            </a:pPr>
            <a:endParaRPr lang="en-US" sz="800" dirty="0" smtClean="0"/>
          </a:p>
          <a:p>
            <a:r>
              <a:rPr lang="en-US" sz="2000" dirty="0" smtClean="0"/>
              <a:t>Inward Outward record maintenance</a:t>
            </a:r>
          </a:p>
          <a:p>
            <a:r>
              <a:rPr lang="en-US" sz="2000" dirty="0" smtClean="0"/>
              <a:t>Follow up module </a:t>
            </a:r>
          </a:p>
          <a:p>
            <a:r>
              <a:rPr lang="en-US" sz="2000" dirty="0" smtClean="0"/>
              <a:t>Telephone directory</a:t>
            </a:r>
          </a:p>
          <a:p>
            <a:r>
              <a:rPr lang="en-US" sz="2000" dirty="0" smtClean="0"/>
              <a:t>Routine task &amp; Group Task weekly  ( Self Assessment)</a:t>
            </a:r>
          </a:p>
          <a:p>
            <a:r>
              <a:rPr lang="en-US" sz="2000" dirty="0" smtClean="0"/>
              <a:t>Reports : </a:t>
            </a:r>
          </a:p>
          <a:p>
            <a:r>
              <a:rPr lang="en-US" sz="2000" dirty="0" smtClean="0"/>
              <a:t>                  Inward &amp; Outward Register</a:t>
            </a:r>
          </a:p>
          <a:p>
            <a:r>
              <a:rPr lang="en-US" sz="2000" dirty="0" smtClean="0"/>
              <a:t>                  Birthday Calendar</a:t>
            </a:r>
          </a:p>
          <a:p>
            <a:r>
              <a:rPr lang="en-US" sz="2000" dirty="0" smtClean="0"/>
              <a:t>                  Telephone Directory</a:t>
            </a:r>
          </a:p>
          <a:p>
            <a:r>
              <a:rPr lang="en-US" sz="2000" dirty="0" smtClean="0"/>
              <a:t>                  Routine &amp; Group task report ( Individual )</a:t>
            </a:r>
          </a:p>
          <a:p>
            <a:pPr>
              <a:buNone/>
            </a:pPr>
            <a:endParaRPr lang="en-US" dirty="0" smtClean="0"/>
          </a:p>
        </p:txBody>
      </p:sp>
      <p:sp>
        <p:nvSpPr>
          <p:cNvPr id="4" name="TextBox 3"/>
          <p:cNvSpPr txBox="1"/>
          <p:nvPr/>
        </p:nvSpPr>
        <p:spPr>
          <a:xfrm>
            <a:off x="1857356" y="928670"/>
            <a:ext cx="5214974" cy="523220"/>
          </a:xfrm>
          <a:prstGeom prst="rect">
            <a:avLst/>
          </a:prstGeom>
          <a:noFill/>
        </p:spPr>
        <p:txBody>
          <a:bodyPr wrap="square" rtlCol="0">
            <a:spAutoFit/>
          </a:bodyPr>
          <a:lstStyle/>
          <a:p>
            <a:pPr algn="ctr"/>
            <a:r>
              <a:rPr lang="en-US" dirty="0" smtClean="0"/>
              <a:t>        </a:t>
            </a:r>
            <a:r>
              <a:rPr lang="en-US" sz="2800" b="1" i="1" u="sng" dirty="0" smtClean="0">
                <a:solidFill>
                  <a:schemeClr val="accent2">
                    <a:lumMod val="75000"/>
                  </a:schemeClr>
                </a:solidFill>
                <a:hlinkClick r:id="rId2"/>
              </a:rPr>
              <a:t>RECEPTION DEPARTMENT</a:t>
            </a:r>
            <a:endParaRPr lang="en-US" sz="2800" b="1" i="1"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858312" cy="785818"/>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428596" y="1714488"/>
            <a:ext cx="8229600" cy="4525963"/>
          </a:xfrm>
        </p:spPr>
        <p:txBody>
          <a:bodyPr/>
          <a:lstStyle/>
          <a:p>
            <a:pPr marL="0" indent="0">
              <a:buNone/>
            </a:pPr>
            <a:r>
              <a:rPr lang="en-US" dirty="0" smtClean="0"/>
              <a:t>          AS IN PROCESS ( MANUAL Activities )</a:t>
            </a:r>
          </a:p>
          <a:p>
            <a:pPr>
              <a:buNone/>
            </a:pPr>
            <a:endParaRPr lang="en-US" sz="800" dirty="0" smtClean="0"/>
          </a:p>
          <a:p>
            <a:r>
              <a:rPr lang="en-US" sz="2000" b="1" i="1" u="sng" dirty="0" smtClean="0">
                <a:solidFill>
                  <a:srgbClr val="FF0000"/>
                </a:solidFill>
              </a:rPr>
              <a:t>Membership records maintenance in Tally</a:t>
            </a:r>
          </a:p>
          <a:p>
            <a:r>
              <a:rPr lang="en-US" sz="2000" b="1" i="1" u="sng" dirty="0" smtClean="0">
                <a:solidFill>
                  <a:srgbClr val="FF0000"/>
                </a:solidFill>
              </a:rPr>
              <a:t>Preparing receipts after payment</a:t>
            </a:r>
          </a:p>
          <a:p>
            <a:r>
              <a:rPr lang="en-US" sz="2000" b="1" i="1" u="sng" dirty="0" smtClean="0">
                <a:solidFill>
                  <a:srgbClr val="FF0000"/>
                </a:solidFill>
              </a:rPr>
              <a:t>Proforma invoice for payment reminder</a:t>
            </a:r>
          </a:p>
          <a:p>
            <a:r>
              <a:rPr lang="en-US" sz="2000" b="1" i="1" u="sng" dirty="0" smtClean="0">
                <a:solidFill>
                  <a:srgbClr val="FF0000"/>
                </a:solidFill>
              </a:rPr>
              <a:t>Tax Invoice after receipt of payment</a:t>
            </a:r>
          </a:p>
          <a:p>
            <a:r>
              <a:rPr lang="en-US" sz="2000" b="1" i="1" u="sng" dirty="0" smtClean="0">
                <a:solidFill>
                  <a:srgbClr val="FF0000"/>
                </a:solidFill>
              </a:rPr>
              <a:t>GSTN report preparation</a:t>
            </a:r>
          </a:p>
          <a:p>
            <a:r>
              <a:rPr lang="en-US" sz="2000" b="1" i="1" u="sng" dirty="0" smtClean="0">
                <a:solidFill>
                  <a:srgbClr val="FF0000"/>
                </a:solidFill>
              </a:rPr>
              <a:t>Outstanding report Preparation</a:t>
            </a:r>
          </a:p>
          <a:p>
            <a:r>
              <a:rPr lang="en-US" sz="2000" dirty="0" smtClean="0"/>
              <a:t> Other payment entries</a:t>
            </a:r>
          </a:p>
          <a:p>
            <a:r>
              <a:rPr lang="en-US" sz="2000" b="1" i="1" u="sng" dirty="0" smtClean="0">
                <a:solidFill>
                  <a:srgbClr val="002060"/>
                </a:solidFill>
              </a:rPr>
              <a:t>FDR management and renewals</a:t>
            </a:r>
          </a:p>
          <a:p>
            <a:r>
              <a:rPr lang="en-US" sz="2000" b="1" i="1" u="sng" dirty="0" smtClean="0">
                <a:solidFill>
                  <a:srgbClr val="FF0000"/>
                </a:solidFill>
              </a:rPr>
              <a:t>Routine task weekly report ( Self Assessment)</a:t>
            </a:r>
          </a:p>
          <a:p>
            <a:pPr>
              <a:buNone/>
            </a:pPr>
            <a:endParaRPr lang="en-US" dirty="0" smtClean="0"/>
          </a:p>
          <a:p>
            <a:endParaRPr lang="en-US" sz="1600" dirty="0"/>
          </a:p>
        </p:txBody>
      </p:sp>
      <p:sp>
        <p:nvSpPr>
          <p:cNvPr id="4" name="TextBox 3"/>
          <p:cNvSpPr txBox="1"/>
          <p:nvPr/>
        </p:nvSpPr>
        <p:spPr>
          <a:xfrm>
            <a:off x="1857356" y="928670"/>
            <a:ext cx="5214974" cy="523220"/>
          </a:xfrm>
          <a:prstGeom prst="rect">
            <a:avLst/>
          </a:prstGeom>
          <a:noFill/>
        </p:spPr>
        <p:txBody>
          <a:bodyPr wrap="square" rtlCol="0">
            <a:spAutoFit/>
          </a:bodyPr>
          <a:lstStyle/>
          <a:p>
            <a:pPr algn="ctr"/>
            <a:r>
              <a:rPr lang="en-US" dirty="0" smtClean="0"/>
              <a:t>         </a:t>
            </a:r>
            <a:r>
              <a:rPr lang="en-US" sz="2800" b="1" i="1" u="sng" dirty="0" smtClean="0">
                <a:solidFill>
                  <a:schemeClr val="accent2">
                    <a:lumMod val="75000"/>
                  </a:schemeClr>
                </a:solidFill>
              </a:rPr>
              <a:t>ACCOUNTS DEPARTMENT</a:t>
            </a:r>
            <a:endParaRPr lang="en-US" sz="2800" b="1" i="1"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858312" cy="785818"/>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357158" y="1571612"/>
            <a:ext cx="8229600" cy="4525963"/>
          </a:xfrm>
        </p:spPr>
        <p:txBody>
          <a:bodyPr>
            <a:normAutofit fontScale="92500" lnSpcReduction="10000"/>
          </a:bodyPr>
          <a:lstStyle/>
          <a:p>
            <a:pPr marL="0" indent="0">
              <a:buNone/>
            </a:pPr>
            <a:r>
              <a:rPr lang="en-US" dirty="0" smtClean="0"/>
              <a:t>                OFFICE 360 (Automated process )</a:t>
            </a:r>
          </a:p>
          <a:p>
            <a:pPr>
              <a:buNone/>
            </a:pPr>
            <a:endParaRPr lang="en-US" sz="800" dirty="0" smtClean="0"/>
          </a:p>
          <a:p>
            <a:r>
              <a:rPr lang="en-US" sz="2000" dirty="0" smtClean="0"/>
              <a:t>Membership Data management in Office 360</a:t>
            </a:r>
          </a:p>
          <a:p>
            <a:r>
              <a:rPr lang="en-US" sz="2000" dirty="0" smtClean="0"/>
              <a:t>Receipts auto generate and send to member</a:t>
            </a:r>
          </a:p>
          <a:p>
            <a:r>
              <a:rPr lang="en-US" sz="2000" dirty="0" smtClean="0"/>
              <a:t>Proforma auto generate and send to member</a:t>
            </a:r>
          </a:p>
          <a:p>
            <a:r>
              <a:rPr lang="en-US" sz="2000" dirty="0" smtClean="0"/>
              <a:t>Tax invoice auto generate and send to member</a:t>
            </a:r>
          </a:p>
          <a:p>
            <a:r>
              <a:rPr lang="en-US" sz="2000" dirty="0" smtClean="0"/>
              <a:t>FDR management – in process target date 15</a:t>
            </a:r>
            <a:r>
              <a:rPr lang="en-US" sz="2000" baseline="30000" dirty="0" smtClean="0"/>
              <a:t>th</a:t>
            </a:r>
            <a:r>
              <a:rPr lang="en-US" sz="2000" dirty="0" smtClean="0"/>
              <a:t> August 2021</a:t>
            </a:r>
          </a:p>
          <a:p>
            <a:r>
              <a:rPr lang="en-US" sz="2000" dirty="0" smtClean="0"/>
              <a:t>Reports : </a:t>
            </a:r>
          </a:p>
          <a:p>
            <a:r>
              <a:rPr lang="en-US" sz="2000" dirty="0" smtClean="0"/>
              <a:t>                GSTN Report</a:t>
            </a:r>
          </a:p>
          <a:p>
            <a:r>
              <a:rPr lang="en-US" sz="2000" dirty="0" smtClean="0"/>
              <a:t>                Outstanding Report</a:t>
            </a:r>
          </a:p>
          <a:p>
            <a:r>
              <a:rPr lang="en-US" sz="2000" dirty="0" smtClean="0"/>
              <a:t>                Total New membership collection report</a:t>
            </a:r>
          </a:p>
          <a:p>
            <a:r>
              <a:rPr lang="en-US" sz="2000" dirty="0" smtClean="0"/>
              <a:t>                Total Renewal collection report</a:t>
            </a:r>
          </a:p>
          <a:p>
            <a:r>
              <a:rPr lang="en-US" sz="2000" dirty="0" smtClean="0"/>
              <a:t>                Total tax collection from membership reports</a:t>
            </a:r>
          </a:p>
          <a:p>
            <a:r>
              <a:rPr lang="en-US" sz="2000" dirty="0" smtClean="0"/>
              <a:t>                Routine &amp; Group task report ( Individual )</a:t>
            </a:r>
          </a:p>
          <a:p>
            <a:pPr>
              <a:buNone/>
            </a:pPr>
            <a:endParaRPr lang="en-US" dirty="0" smtClean="0"/>
          </a:p>
          <a:p>
            <a:endParaRPr lang="en-US" sz="1600" dirty="0"/>
          </a:p>
        </p:txBody>
      </p:sp>
      <p:sp>
        <p:nvSpPr>
          <p:cNvPr id="4" name="TextBox 3"/>
          <p:cNvSpPr txBox="1"/>
          <p:nvPr/>
        </p:nvSpPr>
        <p:spPr>
          <a:xfrm>
            <a:off x="1857356" y="928670"/>
            <a:ext cx="5214974" cy="523220"/>
          </a:xfrm>
          <a:prstGeom prst="rect">
            <a:avLst/>
          </a:prstGeom>
          <a:noFill/>
        </p:spPr>
        <p:txBody>
          <a:bodyPr wrap="square" rtlCol="0">
            <a:spAutoFit/>
          </a:bodyPr>
          <a:lstStyle/>
          <a:p>
            <a:pPr algn="ctr"/>
            <a:r>
              <a:rPr lang="en-US" sz="2800" b="1" i="1" u="sng" dirty="0" smtClean="0">
                <a:solidFill>
                  <a:schemeClr val="accent2">
                    <a:lumMod val="75000"/>
                  </a:schemeClr>
                </a:solidFill>
                <a:hlinkClick r:id="rId2"/>
              </a:rPr>
              <a:t>ACCOUNTS DEPARTMENT</a:t>
            </a:r>
            <a:endParaRPr lang="en-US" sz="2800" b="1" i="1"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858312" cy="785818"/>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428596" y="1714488"/>
            <a:ext cx="8229600" cy="4525963"/>
          </a:xfrm>
        </p:spPr>
        <p:txBody>
          <a:bodyPr>
            <a:normAutofit lnSpcReduction="10000"/>
          </a:bodyPr>
          <a:lstStyle/>
          <a:p>
            <a:pPr marL="0" indent="0">
              <a:buNone/>
            </a:pPr>
            <a:r>
              <a:rPr lang="en-US" dirty="0" smtClean="0"/>
              <a:t>      AS IN PROCESS ( MANUAL Activities )</a:t>
            </a:r>
          </a:p>
          <a:p>
            <a:pPr marL="0" indent="0">
              <a:buNone/>
            </a:pPr>
            <a:endParaRPr lang="en-US" sz="900" dirty="0" smtClean="0"/>
          </a:p>
          <a:p>
            <a:r>
              <a:rPr lang="en-US" sz="2000" b="1" i="1" u="sng" dirty="0" smtClean="0">
                <a:solidFill>
                  <a:srgbClr val="FF0000"/>
                </a:solidFill>
              </a:rPr>
              <a:t>Addressing New Membership Records</a:t>
            </a:r>
          </a:p>
          <a:p>
            <a:r>
              <a:rPr lang="en-US" sz="2000" b="1" i="1" u="sng" dirty="0" smtClean="0">
                <a:solidFill>
                  <a:srgbClr val="FF0000"/>
                </a:solidFill>
              </a:rPr>
              <a:t>Renewal &amp; new Membership update in Excel worksheet after receipt of payment</a:t>
            </a:r>
          </a:p>
          <a:p>
            <a:r>
              <a:rPr lang="en-US" sz="2000" b="1" i="1" u="sng" dirty="0" smtClean="0">
                <a:solidFill>
                  <a:srgbClr val="FF0000"/>
                </a:solidFill>
              </a:rPr>
              <a:t>Registering and approval process along with documents of new memberships</a:t>
            </a:r>
          </a:p>
          <a:p>
            <a:r>
              <a:rPr lang="en-US" sz="2000" b="1" i="1" u="sng" dirty="0" smtClean="0">
                <a:solidFill>
                  <a:srgbClr val="FF0000"/>
                </a:solidFill>
              </a:rPr>
              <a:t>Membership Certificate after GC approval</a:t>
            </a:r>
          </a:p>
          <a:p>
            <a:r>
              <a:rPr lang="en-US" sz="2000" b="1" i="1" u="sng" dirty="0" smtClean="0">
                <a:solidFill>
                  <a:srgbClr val="FF0000"/>
                </a:solidFill>
              </a:rPr>
              <a:t>Region wise / District wise / Proposer wise data maintenance in Excel</a:t>
            </a:r>
          </a:p>
          <a:p>
            <a:r>
              <a:rPr lang="en-US" sz="2000" b="1" i="1" u="sng" dirty="0" smtClean="0">
                <a:solidFill>
                  <a:srgbClr val="FF0000"/>
                </a:solidFill>
              </a:rPr>
              <a:t>Introductory Email with all types of our membership benefits to new approach</a:t>
            </a:r>
          </a:p>
          <a:p>
            <a:r>
              <a:rPr lang="en-US" sz="2000" b="1" i="1" u="sng" dirty="0" smtClean="0">
                <a:solidFill>
                  <a:srgbClr val="FF0000"/>
                </a:solidFill>
              </a:rPr>
              <a:t>Welcome letter after approval of application</a:t>
            </a:r>
          </a:p>
          <a:p>
            <a:r>
              <a:rPr lang="en-US" sz="2000" b="1" i="1" u="sng" dirty="0" smtClean="0">
                <a:solidFill>
                  <a:srgbClr val="FF0000"/>
                </a:solidFill>
              </a:rPr>
              <a:t>Preparing receipts after payment and send process through an Email</a:t>
            </a:r>
          </a:p>
          <a:p>
            <a:r>
              <a:rPr lang="en-US" sz="2000" b="1" i="1" u="sng" dirty="0" smtClean="0">
                <a:solidFill>
                  <a:srgbClr val="FF0000"/>
                </a:solidFill>
              </a:rPr>
              <a:t>Routine task weekly report ( Self Assessment)</a:t>
            </a:r>
          </a:p>
          <a:p>
            <a:pPr>
              <a:buNone/>
            </a:pPr>
            <a:endParaRPr lang="en-US" dirty="0" smtClean="0"/>
          </a:p>
          <a:p>
            <a:endParaRPr lang="en-US" sz="1600" dirty="0"/>
          </a:p>
        </p:txBody>
      </p:sp>
      <p:sp>
        <p:nvSpPr>
          <p:cNvPr id="4" name="TextBox 3"/>
          <p:cNvSpPr txBox="1"/>
          <p:nvPr/>
        </p:nvSpPr>
        <p:spPr>
          <a:xfrm>
            <a:off x="1857356" y="928670"/>
            <a:ext cx="5214974" cy="523220"/>
          </a:xfrm>
          <a:prstGeom prst="rect">
            <a:avLst/>
          </a:prstGeom>
          <a:noFill/>
        </p:spPr>
        <p:txBody>
          <a:bodyPr wrap="square" rtlCol="0">
            <a:spAutoFit/>
          </a:bodyPr>
          <a:lstStyle/>
          <a:p>
            <a:pPr algn="ctr"/>
            <a:r>
              <a:rPr lang="en-US" dirty="0" smtClean="0"/>
              <a:t>         </a:t>
            </a:r>
            <a:r>
              <a:rPr lang="en-US" sz="2800" b="1" i="1" u="sng" dirty="0" smtClean="0">
                <a:solidFill>
                  <a:schemeClr val="accent2">
                    <a:lumMod val="75000"/>
                  </a:schemeClr>
                </a:solidFill>
              </a:rPr>
              <a:t>MEMBERSHIP DEPARTMENT</a:t>
            </a:r>
            <a:endParaRPr lang="en-US" sz="2800" b="1" i="1"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858312" cy="785818"/>
          </a:xfrm>
        </p:spPr>
        <p:txBody>
          <a:bodyPr>
            <a:normAutofit fontScale="90000"/>
          </a:bodyPr>
          <a:lstStyle/>
          <a:p>
            <a:r>
              <a:rPr lang="en-US" b="1" i="1" u="sng" dirty="0" smtClean="0">
                <a:solidFill>
                  <a:srgbClr val="FF0000"/>
                </a:solidFill>
              </a:rPr>
              <a:t>OFFICE 360 – MEMBERSHIP SOFTWARE</a:t>
            </a:r>
            <a:endParaRPr lang="en-US" dirty="0"/>
          </a:p>
        </p:txBody>
      </p:sp>
      <p:sp>
        <p:nvSpPr>
          <p:cNvPr id="3" name="Content Placeholder 2"/>
          <p:cNvSpPr>
            <a:spLocks noGrp="1"/>
          </p:cNvSpPr>
          <p:nvPr>
            <p:ph idx="1"/>
          </p:nvPr>
        </p:nvSpPr>
        <p:spPr>
          <a:xfrm>
            <a:off x="357158" y="1571612"/>
            <a:ext cx="8229600" cy="4525963"/>
          </a:xfrm>
        </p:spPr>
        <p:txBody>
          <a:bodyPr>
            <a:normAutofit fontScale="70000" lnSpcReduction="20000"/>
          </a:bodyPr>
          <a:lstStyle/>
          <a:p>
            <a:r>
              <a:rPr lang="en-US" dirty="0" smtClean="0"/>
              <a:t>OFFICE 360 (Automated process )</a:t>
            </a:r>
          </a:p>
          <a:p>
            <a:pPr>
              <a:buNone/>
            </a:pPr>
            <a:endParaRPr lang="en-US" sz="800" dirty="0" smtClean="0"/>
          </a:p>
          <a:p>
            <a:r>
              <a:rPr lang="en-US" sz="2000" dirty="0"/>
              <a:t>Dashboard ( Membership Summary )</a:t>
            </a:r>
          </a:p>
          <a:p>
            <a:r>
              <a:rPr lang="en-US" sz="2000" dirty="0" smtClean="0"/>
              <a:t>Membership data </a:t>
            </a:r>
          </a:p>
          <a:p>
            <a:r>
              <a:rPr lang="en-US" sz="2000" dirty="0" smtClean="0"/>
              <a:t>Receipts auto generate and send to member</a:t>
            </a:r>
          </a:p>
          <a:p>
            <a:r>
              <a:rPr lang="en-US" sz="2000" dirty="0" smtClean="0"/>
              <a:t>Proforma auto generate and send to member</a:t>
            </a:r>
          </a:p>
          <a:p>
            <a:r>
              <a:rPr lang="en-US" sz="2000" dirty="0" smtClean="0"/>
              <a:t>Tax invoice auto generate and send to member</a:t>
            </a:r>
          </a:p>
          <a:p>
            <a:r>
              <a:rPr lang="en-US" sz="2000" dirty="0" smtClean="0"/>
              <a:t>Introductory Email with membership benefits</a:t>
            </a:r>
          </a:p>
          <a:p>
            <a:r>
              <a:rPr lang="en-US" sz="2000" dirty="0" smtClean="0"/>
              <a:t>Event Calendar ( Meeting , Seminar, Functions, Festivals , Conferences)</a:t>
            </a:r>
          </a:p>
          <a:p>
            <a:r>
              <a:rPr lang="en-US" sz="2000" dirty="0" smtClean="0"/>
              <a:t>Label printing </a:t>
            </a:r>
          </a:p>
          <a:p>
            <a:r>
              <a:rPr lang="en-US" sz="2000" dirty="0" smtClean="0"/>
              <a:t>Dashboard ( Membership Summary )</a:t>
            </a:r>
          </a:p>
          <a:p>
            <a:r>
              <a:rPr lang="en-US" sz="2000" dirty="0" smtClean="0"/>
              <a:t>Reports : </a:t>
            </a:r>
          </a:p>
          <a:p>
            <a:r>
              <a:rPr lang="en-US" sz="2000" dirty="0" smtClean="0"/>
              <a:t>                GSTN Report</a:t>
            </a:r>
          </a:p>
          <a:p>
            <a:r>
              <a:rPr lang="en-US" sz="2000" dirty="0" smtClean="0"/>
              <a:t>                Outstanding Report</a:t>
            </a:r>
          </a:p>
          <a:p>
            <a:r>
              <a:rPr lang="en-US" sz="2000" dirty="0"/>
              <a:t> </a:t>
            </a:r>
            <a:r>
              <a:rPr lang="en-US" sz="2000" dirty="0" smtClean="0"/>
              <a:t>               Membership Expiry Report   </a:t>
            </a:r>
          </a:p>
          <a:p>
            <a:r>
              <a:rPr lang="en-US" sz="2000" dirty="0"/>
              <a:t> </a:t>
            </a:r>
            <a:r>
              <a:rPr lang="en-US" sz="2000" dirty="0" smtClean="0"/>
              <a:t>                Cancel member summary ( In progress)  </a:t>
            </a:r>
          </a:p>
          <a:p>
            <a:r>
              <a:rPr lang="en-US" sz="2000" dirty="0" smtClean="0"/>
              <a:t>                Total New membership collection report</a:t>
            </a:r>
          </a:p>
          <a:p>
            <a:r>
              <a:rPr lang="en-US" sz="2000" dirty="0" smtClean="0"/>
              <a:t>                Total Renewal collection report</a:t>
            </a:r>
          </a:p>
          <a:p>
            <a:r>
              <a:rPr lang="en-US" sz="2000" dirty="0" smtClean="0"/>
              <a:t>                Total tax collection from membership reports</a:t>
            </a:r>
          </a:p>
          <a:p>
            <a:r>
              <a:rPr lang="en-US" sz="2000" dirty="0" smtClean="0"/>
              <a:t>                Routine &amp; Group task report ( Individual )</a:t>
            </a:r>
          </a:p>
          <a:p>
            <a:pPr>
              <a:buNone/>
            </a:pPr>
            <a:endParaRPr lang="en-US" dirty="0" smtClean="0"/>
          </a:p>
          <a:p>
            <a:endParaRPr lang="en-US" sz="1600" dirty="0"/>
          </a:p>
        </p:txBody>
      </p:sp>
      <p:sp>
        <p:nvSpPr>
          <p:cNvPr id="4" name="TextBox 3"/>
          <p:cNvSpPr txBox="1"/>
          <p:nvPr/>
        </p:nvSpPr>
        <p:spPr>
          <a:xfrm>
            <a:off x="1763688" y="928670"/>
            <a:ext cx="5214974" cy="523220"/>
          </a:xfrm>
          <a:prstGeom prst="rect">
            <a:avLst/>
          </a:prstGeom>
          <a:noFill/>
        </p:spPr>
        <p:txBody>
          <a:bodyPr wrap="square" rtlCol="0">
            <a:spAutoFit/>
          </a:bodyPr>
          <a:lstStyle/>
          <a:p>
            <a:pPr algn="ctr"/>
            <a:r>
              <a:rPr lang="en-US" dirty="0" smtClean="0"/>
              <a:t>         </a:t>
            </a:r>
            <a:r>
              <a:rPr lang="en-US" sz="2800" b="1" i="1" u="sng" dirty="0" smtClean="0">
                <a:solidFill>
                  <a:schemeClr val="accent2">
                    <a:lumMod val="75000"/>
                  </a:schemeClr>
                </a:solidFill>
                <a:hlinkClick r:id="rId2"/>
              </a:rPr>
              <a:t>MEMBERSHIP DEPARTMENT</a:t>
            </a:r>
            <a:endParaRPr lang="en-US" sz="2800" b="1" i="1" u="sng"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design-midle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8" name="Title 1"/>
          <p:cNvSpPr>
            <a:spLocks noGrp="1"/>
          </p:cNvSpPr>
          <p:nvPr>
            <p:ph type="title"/>
          </p:nvPr>
        </p:nvSpPr>
        <p:spPr>
          <a:xfrm>
            <a:off x="457200" y="76200"/>
            <a:ext cx="8229600" cy="1143000"/>
          </a:xfrm>
        </p:spPr>
        <p:txBody>
          <a:bodyPr/>
          <a:lstStyle/>
          <a:p>
            <a:pPr eaLnBrk="1" hangingPunct="1"/>
            <a:r>
              <a:rPr lang="en-US" b="1" u="sng" dirty="0" smtClean="0">
                <a:solidFill>
                  <a:schemeClr val="bg1"/>
                </a:solidFill>
              </a:rPr>
              <a:t>Thank You !</a:t>
            </a:r>
          </a:p>
        </p:txBody>
      </p:sp>
      <p:sp>
        <p:nvSpPr>
          <p:cNvPr id="9" name="Content Placeholder 2"/>
          <p:cNvSpPr txBox="1">
            <a:spLocks/>
          </p:cNvSpPr>
          <p:nvPr/>
        </p:nvSpPr>
        <p:spPr bwMode="auto">
          <a:xfrm>
            <a:off x="609600" y="1219200"/>
            <a:ext cx="8229600" cy="4495800"/>
          </a:xfrm>
          <a:prstGeom prst="rect">
            <a:avLst/>
          </a:prstGeom>
          <a:noFill/>
          <a:ln w="9525">
            <a:noFill/>
            <a:miter lim="800000"/>
            <a:headEnd/>
            <a:tailEnd/>
          </a:ln>
        </p:spPr>
        <p:txBody>
          <a:bodyPr/>
          <a:lstStyle/>
          <a:p>
            <a:pPr marL="342900" indent="-342900" algn="ctr">
              <a:spcBef>
                <a:spcPct val="20000"/>
              </a:spcBef>
              <a:buFont typeface="Arial" charset="0"/>
              <a:buNone/>
              <a:defRPr/>
            </a:pPr>
            <a:r>
              <a:rPr lang="en-US" sz="3200" b="1" dirty="0">
                <a:solidFill>
                  <a:srgbClr val="FF0000"/>
                </a:solidFill>
                <a:latin typeface="+mn-lt"/>
              </a:rPr>
              <a:t>U</a:t>
            </a:r>
            <a:r>
              <a:rPr lang="en-US" sz="3200" b="1" dirty="0">
                <a:solidFill>
                  <a:schemeClr val="bg1"/>
                </a:solidFill>
                <a:latin typeface="+mn-lt"/>
              </a:rPr>
              <a:t>ltraliant </a:t>
            </a:r>
            <a:r>
              <a:rPr lang="en-US" sz="3200" b="1" dirty="0" err="1">
                <a:solidFill>
                  <a:schemeClr val="bg1"/>
                </a:solidFill>
                <a:latin typeface="+mn-lt"/>
              </a:rPr>
              <a:t>Infotech</a:t>
            </a:r>
            <a:r>
              <a:rPr lang="en-US" sz="3200" b="1" dirty="0">
                <a:solidFill>
                  <a:schemeClr val="bg1"/>
                </a:solidFill>
                <a:latin typeface="+mn-lt"/>
              </a:rPr>
              <a:t> Pvt. Ltd.</a:t>
            </a:r>
          </a:p>
          <a:p>
            <a:pPr marL="342900" indent="-342900" algn="ctr">
              <a:spcBef>
                <a:spcPct val="20000"/>
              </a:spcBef>
              <a:buFont typeface="Arial" charset="0"/>
              <a:buNone/>
              <a:defRPr/>
            </a:pPr>
            <a:r>
              <a:rPr lang="en-US" sz="2400" b="1" dirty="0">
                <a:solidFill>
                  <a:schemeClr val="bg1"/>
                </a:solidFill>
                <a:latin typeface="+mn-lt"/>
              </a:rPr>
              <a:t>5, Nilesh, Sharanpur Road, </a:t>
            </a:r>
            <a:r>
              <a:rPr lang="en-US" sz="2400" b="1" dirty="0" err="1">
                <a:solidFill>
                  <a:schemeClr val="bg1"/>
                </a:solidFill>
                <a:latin typeface="+mn-lt"/>
              </a:rPr>
              <a:t>Nashik</a:t>
            </a:r>
            <a:r>
              <a:rPr lang="en-US" sz="2400" b="1" dirty="0">
                <a:solidFill>
                  <a:schemeClr val="bg1"/>
                </a:solidFill>
                <a:latin typeface="+mn-lt"/>
              </a:rPr>
              <a:t>– 422002, </a:t>
            </a:r>
          </a:p>
          <a:p>
            <a:pPr marL="342900" indent="-342900" algn="ctr">
              <a:spcBef>
                <a:spcPct val="20000"/>
              </a:spcBef>
              <a:buFont typeface="Arial" charset="0"/>
              <a:buNone/>
              <a:defRPr/>
            </a:pPr>
            <a:r>
              <a:rPr lang="en-US" sz="2400" b="1" dirty="0">
                <a:solidFill>
                  <a:schemeClr val="bg1"/>
                </a:solidFill>
                <a:latin typeface="+mn-lt"/>
              </a:rPr>
              <a:t>Maharashtra, India</a:t>
            </a:r>
          </a:p>
          <a:p>
            <a:pPr marL="342900" indent="-342900" algn="ctr">
              <a:spcBef>
                <a:spcPct val="20000"/>
              </a:spcBef>
              <a:buFont typeface="Arial" charset="0"/>
              <a:buNone/>
              <a:defRPr/>
            </a:pPr>
            <a:r>
              <a:rPr lang="en-US" sz="2000" dirty="0">
                <a:solidFill>
                  <a:srgbClr val="FF0000"/>
                </a:solidFill>
                <a:latin typeface="+mn-lt"/>
                <a:hlinkClick r:id="rId3"/>
              </a:rPr>
              <a:t>http://www.ultraliant.com</a:t>
            </a:r>
            <a:endParaRPr lang="en-US" sz="2000" dirty="0">
              <a:solidFill>
                <a:srgbClr val="FF0000"/>
              </a:solidFill>
              <a:latin typeface="+mn-lt"/>
            </a:endParaRPr>
          </a:p>
          <a:p>
            <a:pPr marL="342900" indent="-342900" algn="ctr">
              <a:spcBef>
                <a:spcPct val="20000"/>
              </a:spcBef>
              <a:buFont typeface="Arial" charset="0"/>
              <a:buNone/>
              <a:defRPr/>
            </a:pPr>
            <a:endParaRPr lang="en-US" sz="2000" dirty="0">
              <a:solidFill>
                <a:schemeClr val="bg1"/>
              </a:solidFill>
              <a:latin typeface="+mn-lt"/>
            </a:endParaRPr>
          </a:p>
          <a:p>
            <a:pPr marL="342900" indent="-342900">
              <a:spcBef>
                <a:spcPct val="20000"/>
              </a:spcBef>
              <a:buFont typeface="Arial" charset="0"/>
              <a:buNone/>
              <a:defRPr/>
            </a:pPr>
            <a:r>
              <a:rPr lang="en-US" sz="2000" dirty="0">
                <a:solidFill>
                  <a:schemeClr val="bg1"/>
                </a:solidFill>
                <a:latin typeface="+mn-lt"/>
              </a:rPr>
              <a:t>		India Contact:</a:t>
            </a:r>
          </a:p>
          <a:p>
            <a:pPr marL="342900" indent="-342900">
              <a:spcBef>
                <a:spcPct val="20000"/>
              </a:spcBef>
              <a:buFont typeface="Arial" charset="0"/>
              <a:buNone/>
              <a:defRPr/>
            </a:pPr>
            <a:r>
              <a:rPr lang="en-US" sz="2000" dirty="0">
                <a:solidFill>
                  <a:schemeClr val="bg1"/>
                </a:solidFill>
                <a:latin typeface="+mn-lt"/>
              </a:rPr>
              <a:t>		E-mail: </a:t>
            </a:r>
            <a:r>
              <a:rPr lang="en-US" sz="2000" dirty="0">
                <a:solidFill>
                  <a:schemeClr val="bg1"/>
                </a:solidFill>
                <a:latin typeface="+mn-lt"/>
                <a:hlinkClick r:id="rId4"/>
              </a:rPr>
              <a:t>swapnil@ultraliant.com</a:t>
            </a:r>
            <a:r>
              <a:rPr lang="en-US" sz="2000" dirty="0">
                <a:solidFill>
                  <a:schemeClr val="bg1"/>
                </a:solidFill>
                <a:latin typeface="+mn-lt"/>
              </a:rPr>
              <a:t>	Cell: +91 8380037808</a:t>
            </a:r>
          </a:p>
          <a:p>
            <a:pPr marL="342900" indent="-342900">
              <a:spcBef>
                <a:spcPct val="20000"/>
              </a:spcBef>
              <a:buFont typeface="Arial" charset="0"/>
              <a:buNone/>
              <a:defRPr/>
            </a:pPr>
            <a:r>
              <a:rPr lang="en-US" sz="2000" dirty="0">
                <a:solidFill>
                  <a:schemeClr val="bg1"/>
                </a:solidFill>
                <a:latin typeface="+mn-lt"/>
              </a:rPr>
              <a:t>						Phone: +91 253 4035466</a:t>
            </a:r>
          </a:p>
          <a:p>
            <a:pPr marL="342900" indent="-342900">
              <a:spcBef>
                <a:spcPct val="20000"/>
              </a:spcBef>
              <a:buFont typeface="Arial" charset="0"/>
              <a:buNone/>
              <a:defRPr/>
            </a:pPr>
            <a:r>
              <a:rPr lang="en-US" sz="2000" dirty="0">
                <a:solidFill>
                  <a:schemeClr val="bg1"/>
                </a:solidFill>
                <a:latin typeface="+mn-lt"/>
              </a:rPr>
              <a:t>		</a:t>
            </a:r>
          </a:p>
          <a:p>
            <a:pPr marL="342900" indent="-342900">
              <a:spcBef>
                <a:spcPct val="20000"/>
              </a:spcBef>
              <a:buFont typeface="Arial" charset="0"/>
              <a:buNone/>
              <a:defRPr/>
            </a:pPr>
            <a:r>
              <a:rPr lang="en-US" sz="2000" dirty="0">
                <a:solidFill>
                  <a:schemeClr val="bg1"/>
                </a:solidFill>
                <a:latin typeface="+mn-lt"/>
              </a:rPr>
              <a:t>		</a:t>
            </a:r>
            <a:endParaRPr lang="en-US" sz="3200" dirty="0">
              <a:solidFill>
                <a:schemeClr val="bg1"/>
              </a:solidFill>
              <a:latin typeface="+mn-lt"/>
            </a:endParaRPr>
          </a:p>
        </p:txBody>
      </p:sp>
      <p:sp>
        <p:nvSpPr>
          <p:cNvPr id="10" name="Rectangle 6"/>
          <p:cNvSpPr>
            <a:spLocks noChangeArrowheads="1"/>
          </p:cNvSpPr>
          <p:nvPr/>
        </p:nvSpPr>
        <p:spPr bwMode="auto">
          <a:xfrm>
            <a:off x="228600" y="5954713"/>
            <a:ext cx="8686800" cy="461962"/>
          </a:xfrm>
          <a:prstGeom prst="rect">
            <a:avLst/>
          </a:prstGeom>
          <a:noFill/>
          <a:ln w="9525">
            <a:noFill/>
            <a:miter lim="800000"/>
            <a:headEnd/>
            <a:tailEnd/>
          </a:ln>
        </p:spPr>
        <p:txBody>
          <a:bodyPr>
            <a:spAutoFit/>
          </a:bodyP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a:solidFill>
                  <a:schemeClr val="bg1"/>
                </a:solidFill>
                <a:latin typeface="Arial;sans-serif"/>
              </a:rPr>
              <a:t>	</a:t>
            </a:r>
            <a:r>
              <a:rPr lang="en-US" sz="2400" b="1" u="sng">
                <a:solidFill>
                  <a:schemeClr val="bg1"/>
                </a:solidFill>
                <a:latin typeface="Arial;sans-serif"/>
              </a:rPr>
              <a:t>Looking Forward to a Mutually Beneficial Relations...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design-midle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8" name="Picture 4"/>
          <p:cNvPicPr>
            <a:picLocks noChangeAspect="1" noChangeArrowheads="1"/>
          </p:cNvPicPr>
          <p:nvPr/>
        </p:nvPicPr>
        <p:blipFill>
          <a:blip r:embed="rId3" cstate="print"/>
          <a:srcRect/>
          <a:stretch>
            <a:fillRect/>
          </a:stretch>
        </p:blipFill>
        <p:spPr bwMode="auto">
          <a:xfrm>
            <a:off x="98425" y="76200"/>
            <a:ext cx="8969375" cy="6715125"/>
          </a:xfrm>
          <a:prstGeom prst="rect">
            <a:avLst/>
          </a:prstGeom>
          <a:noFill/>
          <a:ln w="9525">
            <a:noFill/>
            <a:miter lim="800000"/>
            <a:headEnd/>
            <a:tailEnd/>
          </a:ln>
        </p:spPr>
      </p:pic>
      <p:sp>
        <p:nvSpPr>
          <p:cNvPr id="9" name="Rectangle 5"/>
          <p:cNvSpPr>
            <a:spLocks noChangeArrowheads="1"/>
          </p:cNvSpPr>
          <p:nvPr/>
        </p:nvSpPr>
        <p:spPr bwMode="auto">
          <a:xfrm>
            <a:off x="0" y="0"/>
            <a:ext cx="3276600" cy="2171700"/>
          </a:xfrm>
          <a:prstGeom prst="rect">
            <a:avLst/>
          </a:prstGeom>
          <a:solidFill>
            <a:schemeClr val="accent1"/>
          </a:solidFill>
          <a:ln w="9525">
            <a:noFill/>
            <a:round/>
            <a:headEnd/>
            <a:tailEnd/>
          </a:ln>
        </p:spPr>
        <p:txBody>
          <a:bodyPr lIns="90000" tIns="46800" rIns="90000" bIns="46800">
            <a:spAutoFit/>
          </a:bodyPr>
          <a:lstStyle/>
          <a:p>
            <a:pPr>
              <a:lnSpc>
                <a:spcPct val="150000"/>
              </a:lnSpc>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bg1"/>
                </a:solidFill>
                <a:latin typeface="+mj-lt"/>
              </a:rPr>
              <a:t> 100 % Repeat Business</a:t>
            </a:r>
          </a:p>
          <a:p>
            <a:pPr>
              <a:lnSpc>
                <a:spcPct val="150000"/>
              </a:lnSpc>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bg1"/>
                </a:solidFill>
                <a:latin typeface="+mj-lt"/>
              </a:rPr>
              <a:t> 97% Client Retension</a:t>
            </a:r>
          </a:p>
          <a:p>
            <a:pPr>
              <a:lnSpc>
                <a:spcPct val="150000"/>
              </a:lnSpc>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bg1"/>
                </a:solidFill>
                <a:latin typeface="+mj-lt"/>
              </a:rPr>
              <a:t> </a:t>
            </a:r>
            <a:r>
              <a:rPr lang="en-GB" b="1" dirty="0">
                <a:solidFill>
                  <a:schemeClr val="bg1"/>
                </a:solidFill>
                <a:latin typeface="+mj-lt"/>
              </a:rPr>
              <a:t>72% </a:t>
            </a:r>
            <a:r>
              <a:rPr lang="en-GB" b="1" dirty="0">
                <a:solidFill>
                  <a:schemeClr val="bg1"/>
                </a:solidFill>
                <a:latin typeface="+mj-lt"/>
              </a:rPr>
              <a:t>Client Conversion Ratio</a:t>
            </a:r>
          </a:p>
          <a:p>
            <a:pPr>
              <a:lnSpc>
                <a:spcPct val="150000"/>
              </a:lnSpc>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bg1"/>
                </a:solidFill>
                <a:latin typeface="+mj-lt"/>
              </a:rPr>
              <a:t> 16% Employee Turnover Rate</a:t>
            </a:r>
          </a:p>
          <a:p>
            <a:pPr>
              <a:lnSpc>
                <a:spcPct val="150000"/>
              </a:lnSpc>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solidFill>
                  <a:schemeClr val="bg1"/>
                </a:solidFill>
                <a:latin typeface="+mj-lt"/>
              </a:rPr>
              <a:t> Avg Employement Life 5</a:t>
            </a:r>
            <a:r>
              <a:rPr lang="en-GB" b="1" dirty="0">
                <a:solidFill>
                  <a:schemeClr val="bg1"/>
                </a:solidFill>
                <a:latin typeface="+mj-lt"/>
              </a:rPr>
              <a:t> </a:t>
            </a:r>
            <a:r>
              <a:rPr lang="en-GB" b="1" dirty="0">
                <a:solidFill>
                  <a:schemeClr val="bg1"/>
                </a:solidFill>
                <a:latin typeface="+mj-lt"/>
              </a:rPr>
              <a:t>years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60649"/>
            <a:ext cx="7992888" cy="792088"/>
          </a:xfrm>
        </p:spPr>
        <p:txBody>
          <a:bodyPr>
            <a:normAutofit fontScale="90000"/>
          </a:bodyPr>
          <a:lstStyle/>
          <a:p>
            <a:r>
              <a:rPr lang="en-IN" b="1" dirty="0"/>
              <a:t>Automated Process Outshines a Manual Process</a:t>
            </a:r>
          </a:p>
        </p:txBody>
      </p:sp>
      <p:sp>
        <p:nvSpPr>
          <p:cNvPr id="4" name="Rectangle 3"/>
          <p:cNvSpPr/>
          <p:nvPr/>
        </p:nvSpPr>
        <p:spPr>
          <a:xfrm>
            <a:off x="107504" y="1196753"/>
            <a:ext cx="8856984" cy="5355312"/>
          </a:xfrm>
          <a:prstGeom prst="rect">
            <a:avLst/>
          </a:prstGeom>
        </p:spPr>
        <p:txBody>
          <a:bodyPr wrap="square">
            <a:spAutoFit/>
          </a:bodyPr>
          <a:lstStyle/>
          <a:p>
            <a:r>
              <a:rPr lang="en-IN" dirty="0" smtClean="0"/>
              <a:t>Believe it or not...</a:t>
            </a:r>
          </a:p>
          <a:p>
            <a:r>
              <a:rPr lang="en-IN" dirty="0" smtClean="0"/>
              <a:t> </a:t>
            </a:r>
          </a:p>
          <a:p>
            <a:r>
              <a:rPr lang="en-IN" dirty="0" smtClean="0"/>
              <a:t>Not too long ago, to indulge in a rejuvenating cup of coffee, we had to wake up and fumble around with the coffee maker with one eye open as we tried to rouse </a:t>
            </a:r>
            <a:r>
              <a:rPr lang="en-IN" dirty="0" err="1" smtClean="0"/>
              <a:t>ourself</a:t>
            </a:r>
            <a:r>
              <a:rPr lang="en-IN" dirty="0" smtClean="0"/>
              <a:t>.</a:t>
            </a:r>
          </a:p>
          <a:p>
            <a:r>
              <a:rPr lang="en-IN" dirty="0" smtClean="0"/>
              <a:t>But with programmable coffee makers, we can wake up to a promising cup of joy and jumpstart our day.</a:t>
            </a:r>
          </a:p>
          <a:p>
            <a:endParaRPr lang="en-IN" dirty="0" smtClean="0"/>
          </a:p>
          <a:p>
            <a:r>
              <a:rPr lang="en-IN" dirty="0" smtClean="0"/>
              <a:t>Businesses have a similar option now: continue to slog through manual processes or significantly improving work with </a:t>
            </a:r>
            <a:r>
              <a:rPr lang="en-IN" b="1" dirty="0" smtClean="0"/>
              <a:t>automated processes</a:t>
            </a:r>
            <a:r>
              <a:rPr lang="en-IN" dirty="0" smtClean="0"/>
              <a:t>.</a:t>
            </a:r>
          </a:p>
          <a:p>
            <a:endParaRPr lang="en-IN" dirty="0" smtClean="0"/>
          </a:p>
          <a:p>
            <a:r>
              <a:rPr lang="en-IN" dirty="0" smtClean="0"/>
              <a:t>In a </a:t>
            </a:r>
            <a:r>
              <a:rPr lang="en-IN" dirty="0">
                <a:hlinkClick r:id="rId2"/>
              </a:rPr>
              <a:t>2018 survey</a:t>
            </a:r>
            <a:r>
              <a:rPr lang="en-IN" dirty="0" smtClean="0"/>
              <a:t> of over 280 companies in the US, 62 percent of respondents reported three or more process inefficiencies that could be resolved with automation. </a:t>
            </a:r>
          </a:p>
          <a:p>
            <a:r>
              <a:rPr lang="en-IN" dirty="0" smtClean="0"/>
              <a:t>The survey found that managers spend at least 8 hours a week on an average in manual data tasks. </a:t>
            </a:r>
          </a:p>
          <a:p>
            <a:endParaRPr lang="en-IN" dirty="0"/>
          </a:p>
          <a:p>
            <a:r>
              <a:rPr lang="en-IN" dirty="0" smtClean="0"/>
              <a:t>In fact, 25 percent reported spending 20 hours a week on manual data tasks!</a:t>
            </a:r>
          </a:p>
          <a:p>
            <a:endParaRPr lang="en-IN" dirty="0" smtClean="0"/>
          </a:p>
          <a:p>
            <a:r>
              <a:rPr lang="en-IN" dirty="0" smtClean="0"/>
              <a:t/>
            </a:r>
            <a:br>
              <a:rPr lang="en-IN" dirty="0" smtClean="0"/>
            </a:b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500"/>
                                        <p:tgtEl>
                                          <p:spTgt spid="4">
                                            <p:txEl>
                                              <p:pRg st="0" end="0"/>
                                            </p:txEl>
                                          </p:spTgt>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Effect transition="in" filter="checkerboard(across)">
                                      <p:cBhvr>
                                        <p:cTn id="11" dur="1000"/>
                                        <p:tgtEl>
                                          <p:spTgt spid="4">
                                            <p:txEl>
                                              <p:pRg st="2" end="2"/>
                                            </p:txEl>
                                          </p:spTgt>
                                        </p:tgtEl>
                                      </p:cBhvr>
                                    </p:animEffect>
                                  </p:childTnLst>
                                </p:cTn>
                              </p:par>
                              <p:par>
                                <p:cTn id="12" presetID="5" presetClass="entr" presetSubtype="10" fill="hold" nodeType="with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checkerboard(across)">
                                      <p:cBhvr>
                                        <p:cTn id="14" dur="1000"/>
                                        <p:tgtEl>
                                          <p:spTgt spid="4">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 calcmode="lin" valueType="num">
                                      <p:cBhvr additive="base">
                                        <p:cTn id="1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diamond(in)">
                                      <p:cBhvr>
                                        <p:cTn id="25" dur="1000"/>
                                        <p:tgtEl>
                                          <p:spTgt spid="4">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diamond(in)">
                                      <p:cBhvr>
                                        <p:cTn id="30" dur="1000"/>
                                        <p:tgtEl>
                                          <p:spTgt spid="4">
                                            <p:txEl>
                                              <p:pRg st="8" end="8"/>
                                            </p:txEl>
                                          </p:spTgt>
                                        </p:tgtEl>
                                      </p:cBhvr>
                                    </p:animEffect>
                                  </p:childTnLst>
                                </p:cTn>
                              </p:par>
                            </p:childTnLst>
                          </p:cTn>
                        </p:par>
                        <p:par>
                          <p:cTn id="31" fill="hold">
                            <p:stCondLst>
                              <p:cond delay="1000"/>
                            </p:stCondLst>
                            <p:childTnLst>
                              <p:par>
                                <p:cTn id="32" presetID="8" presetClass="entr" presetSubtype="16" fill="hold" nodeType="after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diamond(in)">
                                      <p:cBhvr>
                                        <p:cTn id="34" dur="30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descr="image.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5364" name="AutoShape 4" descr="image.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5365" name="Picture 5"/>
          <p:cNvPicPr>
            <a:picLocks noChangeAspect="1" noChangeArrowheads="1"/>
          </p:cNvPicPr>
          <p:nvPr/>
        </p:nvPicPr>
        <p:blipFill>
          <a:blip r:embed="rId2" cstate="print"/>
          <a:srcRect/>
          <a:stretch>
            <a:fillRect/>
          </a:stretch>
        </p:blipFill>
        <p:spPr bwMode="auto">
          <a:xfrm>
            <a:off x="251520" y="1052736"/>
            <a:ext cx="8640310" cy="4574282"/>
          </a:xfrm>
          <a:prstGeom prst="rect">
            <a:avLst/>
          </a:prstGeom>
          <a:noFill/>
          <a:ln w="9525">
            <a:noFill/>
            <a:miter lim="800000"/>
            <a:headEnd/>
            <a:tailEnd/>
          </a:ln>
          <a:effectLst/>
        </p:spPr>
      </p:pic>
      <p:sp>
        <p:nvSpPr>
          <p:cNvPr id="7" name="Rectangle 6"/>
          <p:cNvSpPr/>
          <p:nvPr/>
        </p:nvSpPr>
        <p:spPr>
          <a:xfrm>
            <a:off x="0" y="188640"/>
            <a:ext cx="9144000" cy="707886"/>
          </a:xfrm>
          <a:prstGeom prst="rect">
            <a:avLst/>
          </a:prstGeom>
        </p:spPr>
        <p:txBody>
          <a:bodyPr wrap="square">
            <a:spAutoFit/>
          </a:bodyPr>
          <a:lstStyle/>
          <a:p>
            <a:r>
              <a:rPr lang="en-IN" sz="4000" b="1" dirty="0"/>
              <a:t>Manual Process </a:t>
            </a:r>
            <a:r>
              <a:rPr lang="en-IN" sz="4000" b="1" dirty="0" smtClean="0"/>
              <a:t>Vs. Automated Processes</a:t>
            </a:r>
            <a:endParaRPr lang="en-IN" sz="4000" b="1" dirty="0"/>
          </a:p>
        </p:txBody>
      </p:sp>
      <p:sp>
        <p:nvSpPr>
          <p:cNvPr id="8" name="Rectangle 7"/>
          <p:cNvSpPr/>
          <p:nvPr/>
        </p:nvSpPr>
        <p:spPr>
          <a:xfrm>
            <a:off x="251520" y="5805264"/>
            <a:ext cx="8892480" cy="646331"/>
          </a:xfrm>
          <a:prstGeom prst="rect">
            <a:avLst/>
          </a:prstGeom>
        </p:spPr>
        <p:txBody>
          <a:bodyPr wrap="square">
            <a:spAutoFit/>
          </a:bodyPr>
          <a:lstStyle/>
          <a:p>
            <a:r>
              <a:rPr lang="en-IN" dirty="0" smtClean="0"/>
              <a:t>If this makes you wonder , let me take you  a look through a comparison       </a:t>
            </a:r>
          </a:p>
          <a:p>
            <a:r>
              <a:rPr lang="en-IN" dirty="0" smtClean="0"/>
              <a:t>How or why </a:t>
            </a:r>
            <a:r>
              <a:rPr lang="en-IN" dirty="0" smtClean="0">
                <a:hlinkClick r:id="rId3"/>
              </a:rPr>
              <a:t>automated processes</a:t>
            </a:r>
            <a:r>
              <a:rPr lang="en-IN" dirty="0" smtClean="0"/>
              <a:t> are an improvement over manual processes.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ox(in)">
                                      <p:cBhvr>
                                        <p:cTn id="7" dur="2000"/>
                                        <p:tgtEl>
                                          <p:spTgt spid="7">
                                            <p:txEl>
                                              <p:pRg st="0" end="0"/>
                                            </p:txEl>
                                          </p:spTgt>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15365"/>
                                        </p:tgtEl>
                                        <p:attrNameLst>
                                          <p:attrName>style.visibility</p:attrName>
                                        </p:attrNameLst>
                                      </p:cBhvr>
                                      <p:to>
                                        <p:strVal val="visible"/>
                                      </p:to>
                                    </p:set>
                                    <p:animEffect transition="in" filter="diamond(in)">
                                      <p:cBhvr>
                                        <p:cTn id="11" dur="2000"/>
                                        <p:tgtEl>
                                          <p:spTgt spid="15365"/>
                                        </p:tgtEl>
                                      </p:cBhvr>
                                    </p:animEffect>
                                  </p:childTnLst>
                                </p:cTn>
                              </p:par>
                            </p:childTnLst>
                          </p:cTn>
                        </p:par>
                        <p:par>
                          <p:cTn id="12" fill="hold">
                            <p:stCondLst>
                              <p:cond delay="4000"/>
                            </p:stCondLst>
                            <p:childTnLst>
                              <p:par>
                                <p:cTn id="13" presetID="8" presetClass="emph" presetSubtype="0" fill="hold" nodeType="afterEffect">
                                  <p:stCondLst>
                                    <p:cond delay="0"/>
                                  </p:stCondLst>
                                  <p:childTnLst>
                                    <p:animRot by="21600000">
                                      <p:cBhvr>
                                        <p:cTn id="14" dur="3000" fill="hold"/>
                                        <p:tgtEl>
                                          <p:spTgt spid="8">
                                            <p:txEl>
                                              <p:pRg st="0" end="0"/>
                                            </p:txEl>
                                          </p:spTgt>
                                        </p:tgtEl>
                                        <p:attrNameLst>
                                          <p:attrName>r</p:attrName>
                                        </p:attrNameLst>
                                      </p:cBhvr>
                                    </p:animRot>
                                  </p:childTnLst>
                                </p:cTn>
                              </p:par>
                            </p:childTnLst>
                          </p:cTn>
                        </p:par>
                        <p:par>
                          <p:cTn id="15" fill="hold">
                            <p:stCondLst>
                              <p:cond delay="7000"/>
                            </p:stCondLst>
                            <p:childTnLst>
                              <p:par>
                                <p:cTn id="16" presetID="8" presetClass="emph" presetSubtype="0" fill="hold" nodeType="afterEffect">
                                  <p:stCondLst>
                                    <p:cond delay="0"/>
                                  </p:stCondLst>
                                  <p:childTnLst>
                                    <p:animRot by="21600000">
                                      <p:cBhvr>
                                        <p:cTn id="17" dur="3000" fill="hold"/>
                                        <p:tgtEl>
                                          <p:spTgt spid="8">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Manual </a:t>
            </a:r>
            <a:r>
              <a:rPr lang="en-IN" b="1" dirty="0"/>
              <a:t>process</a:t>
            </a:r>
            <a:r>
              <a:rPr lang="en-IN" dirty="0"/>
              <a:t> apart from an </a:t>
            </a:r>
            <a:r>
              <a:rPr lang="en-IN" dirty="0" smtClean="0"/>
              <a:t>Automated </a:t>
            </a:r>
            <a:r>
              <a:rPr lang="en-IN" dirty="0"/>
              <a:t>one</a:t>
            </a:r>
          </a:p>
        </p:txBody>
      </p:sp>
      <p:sp>
        <p:nvSpPr>
          <p:cNvPr id="10" name="Text Placeholder 9"/>
          <p:cNvSpPr>
            <a:spLocks noGrp="1"/>
          </p:cNvSpPr>
          <p:nvPr>
            <p:ph type="body" idx="1"/>
          </p:nvPr>
        </p:nvSpPr>
        <p:spPr>
          <a:xfrm>
            <a:off x="1475656" y="1535113"/>
            <a:ext cx="3744416" cy="639762"/>
          </a:xfrm>
        </p:spPr>
        <p:txBody>
          <a:bodyPr>
            <a:normAutofit/>
          </a:bodyPr>
          <a:lstStyle/>
          <a:p>
            <a:pPr algn="ctr"/>
            <a:r>
              <a:rPr lang="en-US" sz="2800" dirty="0" smtClean="0"/>
              <a:t>Manual Process</a:t>
            </a:r>
            <a:endParaRPr lang="en-IN" sz="2800" dirty="0"/>
          </a:p>
        </p:txBody>
      </p:sp>
      <p:sp>
        <p:nvSpPr>
          <p:cNvPr id="11" name="Content Placeholder 10"/>
          <p:cNvSpPr>
            <a:spLocks noGrp="1"/>
          </p:cNvSpPr>
          <p:nvPr>
            <p:ph sz="half" idx="2"/>
          </p:nvPr>
        </p:nvSpPr>
        <p:spPr>
          <a:xfrm>
            <a:off x="1475656" y="2174874"/>
            <a:ext cx="3810724" cy="3754456"/>
          </a:xfrm>
        </p:spPr>
        <p:txBody>
          <a:bodyPr>
            <a:normAutofit fontScale="92500" lnSpcReduction="10000"/>
          </a:bodyPr>
          <a:lstStyle/>
          <a:p>
            <a:r>
              <a:rPr lang="en-US" sz="1600" dirty="0" smtClean="0"/>
              <a:t>Requires a human to push it through every step</a:t>
            </a:r>
          </a:p>
          <a:p>
            <a:endParaRPr lang="en-US" sz="800" dirty="0" smtClean="0"/>
          </a:p>
          <a:p>
            <a:r>
              <a:rPr lang="en-US" sz="1600" dirty="0" smtClean="0"/>
              <a:t>Must be send by human one by one</a:t>
            </a:r>
          </a:p>
          <a:p>
            <a:endParaRPr lang="en-US" sz="900" dirty="0" smtClean="0"/>
          </a:p>
          <a:p>
            <a:endParaRPr lang="en-US" sz="900" dirty="0" smtClean="0"/>
          </a:p>
          <a:p>
            <a:r>
              <a:rPr lang="en-US" sz="1600" dirty="0" smtClean="0"/>
              <a:t>Physical or digital forms are kept in disparate places	</a:t>
            </a:r>
          </a:p>
          <a:p>
            <a:endParaRPr lang="en-US" sz="900" dirty="0" smtClean="0"/>
          </a:p>
          <a:p>
            <a:endParaRPr lang="en-US" sz="900" dirty="0" smtClean="0"/>
          </a:p>
          <a:p>
            <a:r>
              <a:rPr lang="en-US" sz="1600" dirty="0" smtClean="0"/>
              <a:t>All information / data must be completed manually which consumes time</a:t>
            </a:r>
            <a:r>
              <a:rPr lang="en-US" sz="900" dirty="0" smtClean="0"/>
              <a:t>	</a:t>
            </a:r>
          </a:p>
          <a:p>
            <a:endParaRPr lang="en-US" sz="900" dirty="0" smtClean="0"/>
          </a:p>
          <a:p>
            <a:r>
              <a:rPr lang="en-US" sz="1600" dirty="0" smtClean="0"/>
              <a:t>Must send messages to others to determine status and where the items are</a:t>
            </a:r>
          </a:p>
          <a:p>
            <a:r>
              <a:rPr lang="en-US" sz="900" dirty="0" smtClean="0"/>
              <a:t> </a:t>
            </a:r>
          </a:p>
          <a:p>
            <a:endParaRPr lang="en-US" sz="900" dirty="0" smtClean="0"/>
          </a:p>
          <a:p>
            <a:r>
              <a:rPr lang="en-IN" sz="1600" dirty="0" smtClean="0"/>
              <a:t>Completion </a:t>
            </a:r>
            <a:r>
              <a:rPr lang="en-IN" sz="1600" dirty="0"/>
              <a:t>events are easy to falsify </a:t>
            </a:r>
            <a:r>
              <a:rPr lang="en-IN" sz="1600" dirty="0" smtClean="0"/>
              <a:t>&amp; </a:t>
            </a:r>
            <a:r>
              <a:rPr lang="en-IN" sz="1600" dirty="0"/>
              <a:t>might miss </a:t>
            </a:r>
            <a:r>
              <a:rPr lang="en-IN" sz="1600" dirty="0" smtClean="0"/>
              <a:t>information</a:t>
            </a:r>
          </a:p>
          <a:p>
            <a:endParaRPr lang="en-US" sz="1600" dirty="0" smtClean="0"/>
          </a:p>
        </p:txBody>
      </p:sp>
      <p:sp>
        <p:nvSpPr>
          <p:cNvPr id="12" name="Text Placeholder 11"/>
          <p:cNvSpPr>
            <a:spLocks noGrp="1"/>
          </p:cNvSpPr>
          <p:nvPr>
            <p:ph type="body" sz="quarter" idx="3"/>
          </p:nvPr>
        </p:nvSpPr>
        <p:spPr>
          <a:xfrm>
            <a:off x="5220072" y="1535113"/>
            <a:ext cx="3466728" cy="639762"/>
          </a:xfrm>
        </p:spPr>
        <p:txBody>
          <a:bodyPr>
            <a:normAutofit fontScale="32500" lnSpcReduction="20000"/>
          </a:bodyPr>
          <a:lstStyle/>
          <a:p>
            <a:endParaRPr lang="en-US" dirty="0" smtClean="0"/>
          </a:p>
          <a:p>
            <a:r>
              <a:rPr lang="en-US" sz="8600" dirty="0" smtClean="0"/>
              <a:t>     Automated Process</a:t>
            </a:r>
            <a:endParaRPr lang="en-IN" sz="8600" dirty="0"/>
          </a:p>
        </p:txBody>
      </p:sp>
      <p:sp>
        <p:nvSpPr>
          <p:cNvPr id="13" name="Content Placeholder 12"/>
          <p:cNvSpPr>
            <a:spLocks noGrp="1"/>
          </p:cNvSpPr>
          <p:nvPr>
            <p:ph sz="quarter" idx="4"/>
          </p:nvPr>
        </p:nvSpPr>
        <p:spPr>
          <a:xfrm>
            <a:off x="5148064" y="2132856"/>
            <a:ext cx="3816424" cy="4392488"/>
          </a:xfrm>
        </p:spPr>
        <p:txBody>
          <a:bodyPr>
            <a:normAutofit/>
          </a:bodyPr>
          <a:lstStyle/>
          <a:p>
            <a:r>
              <a:rPr lang="en-US" sz="1500" dirty="0" smtClean="0"/>
              <a:t>The system is programmed to Auto- assigns tasks</a:t>
            </a:r>
          </a:p>
          <a:p>
            <a:endParaRPr lang="en-US" sz="800" dirty="0" smtClean="0"/>
          </a:p>
          <a:p>
            <a:r>
              <a:rPr lang="en-US" sz="1500" dirty="0" smtClean="0"/>
              <a:t>System can send an emails/ notifications at specified time</a:t>
            </a:r>
          </a:p>
          <a:p>
            <a:r>
              <a:rPr lang="en-US" sz="1500" dirty="0" smtClean="0"/>
              <a:t>All digital forms / information kept in the same place</a:t>
            </a:r>
          </a:p>
          <a:p>
            <a:endParaRPr lang="en-US" sz="800" dirty="0"/>
          </a:p>
          <a:p>
            <a:r>
              <a:rPr lang="en-US" sz="1500" dirty="0" smtClean="0"/>
              <a:t>Fields that contains regular data / repeat calculations can be auto fill which saves time	</a:t>
            </a:r>
          </a:p>
          <a:p>
            <a:r>
              <a:rPr lang="en-US" sz="1500" dirty="0" smtClean="0"/>
              <a:t>System auto saves &amp; keeps a log of the status of items which is accessible to anywhere, anyone , anytime</a:t>
            </a:r>
          </a:p>
          <a:p>
            <a:r>
              <a:rPr lang="en-IN" sz="1500" dirty="0" smtClean="0"/>
              <a:t>The </a:t>
            </a:r>
            <a:r>
              <a:rPr lang="en-IN" sz="1500" dirty="0"/>
              <a:t>system logs every action with the accurate </a:t>
            </a:r>
            <a:r>
              <a:rPr lang="en-IN" sz="1500" dirty="0" smtClean="0"/>
              <a:t>time</a:t>
            </a:r>
          </a:p>
          <a:p>
            <a:endParaRPr lang="en-IN" sz="800" dirty="0" smtClean="0"/>
          </a:p>
          <a:p>
            <a:endParaRPr lang="en-IN" sz="1600" dirty="0" smtClean="0"/>
          </a:p>
          <a:p>
            <a:endParaRPr lang="en-IN" sz="1600" dirty="0" smtClean="0"/>
          </a:p>
          <a:p>
            <a:endParaRPr lang="en-US" sz="1600" dirty="0" smtClean="0"/>
          </a:p>
          <a:p>
            <a:endParaRPr lang="en-IN" sz="1600" dirty="0"/>
          </a:p>
        </p:txBody>
      </p:sp>
      <p:sp>
        <p:nvSpPr>
          <p:cNvPr id="18" name="TextBox 17"/>
          <p:cNvSpPr txBox="1"/>
          <p:nvPr/>
        </p:nvSpPr>
        <p:spPr>
          <a:xfrm>
            <a:off x="251520" y="2204864"/>
            <a:ext cx="1391522" cy="3939540"/>
          </a:xfrm>
          <a:prstGeom prst="rect">
            <a:avLst/>
          </a:prstGeom>
          <a:noFill/>
        </p:spPr>
        <p:txBody>
          <a:bodyPr wrap="square" rtlCol="0">
            <a:spAutoFit/>
          </a:bodyPr>
          <a:lstStyle/>
          <a:p>
            <a:pPr>
              <a:buFont typeface="Wingdings" pitchFamily="2" charset="2"/>
              <a:buChar char="Ø"/>
            </a:pPr>
            <a:r>
              <a:rPr lang="en-US" sz="1600" b="1" i="1" u="sng" dirty="0" smtClean="0"/>
              <a:t>How it is managed</a:t>
            </a:r>
          </a:p>
          <a:p>
            <a:pPr>
              <a:buFont typeface="Wingdings" pitchFamily="2" charset="2"/>
              <a:buChar char="Ø"/>
            </a:pPr>
            <a:endParaRPr lang="en-US" sz="800" b="1" i="1" u="sng" dirty="0" smtClean="0"/>
          </a:p>
          <a:p>
            <a:pPr>
              <a:buFont typeface="Wingdings" pitchFamily="2" charset="2"/>
              <a:buChar char="Ø"/>
            </a:pPr>
            <a:r>
              <a:rPr lang="en-US" sz="1600" b="1" i="1" u="sng" dirty="0" smtClean="0"/>
              <a:t>Reminders</a:t>
            </a:r>
          </a:p>
          <a:p>
            <a:pPr>
              <a:buFont typeface="Wingdings" pitchFamily="2" charset="2"/>
              <a:buChar char="Ø"/>
            </a:pPr>
            <a:endParaRPr lang="en-US" sz="800" b="1" i="1" u="sng" dirty="0" smtClean="0"/>
          </a:p>
          <a:p>
            <a:pPr>
              <a:buFont typeface="Wingdings" pitchFamily="2" charset="2"/>
              <a:buChar char="Ø"/>
            </a:pPr>
            <a:endParaRPr lang="en-US" sz="800" b="1" i="1" u="sng" dirty="0" smtClean="0"/>
          </a:p>
          <a:p>
            <a:pPr>
              <a:buFont typeface="Wingdings" pitchFamily="2" charset="2"/>
              <a:buChar char="Ø"/>
            </a:pPr>
            <a:r>
              <a:rPr lang="en-US" sz="1600" b="1" i="1" u="sng" dirty="0" smtClean="0"/>
              <a:t>Starting</a:t>
            </a:r>
          </a:p>
          <a:p>
            <a:pPr>
              <a:buFont typeface="Wingdings" pitchFamily="2" charset="2"/>
              <a:buChar char="Ø"/>
            </a:pPr>
            <a:endParaRPr lang="en-US" sz="800" b="1" i="1" u="sng" dirty="0" smtClean="0"/>
          </a:p>
          <a:p>
            <a:pPr>
              <a:buFont typeface="Wingdings" pitchFamily="2" charset="2"/>
              <a:buChar char="Ø"/>
            </a:pPr>
            <a:endParaRPr lang="en-US" sz="800" b="1" i="1" u="sng" dirty="0" smtClean="0"/>
          </a:p>
          <a:p>
            <a:pPr>
              <a:buFont typeface="Wingdings" pitchFamily="2" charset="2"/>
              <a:buChar char="Ø"/>
            </a:pPr>
            <a:r>
              <a:rPr lang="en-US" sz="1600" b="1" i="1" u="sng" dirty="0" smtClean="0"/>
              <a:t>Form completion</a:t>
            </a:r>
          </a:p>
          <a:p>
            <a:pPr>
              <a:buFont typeface="Wingdings" pitchFamily="2" charset="2"/>
              <a:buChar char="Ø"/>
            </a:pPr>
            <a:endParaRPr lang="en-US" sz="800" b="1" i="1" u="sng" dirty="0" smtClean="0"/>
          </a:p>
          <a:p>
            <a:pPr>
              <a:buFont typeface="Wingdings" pitchFamily="2" charset="2"/>
              <a:buChar char="Ø"/>
            </a:pPr>
            <a:endParaRPr lang="en-US" sz="800" b="1" i="1" u="sng" dirty="0" smtClean="0"/>
          </a:p>
          <a:p>
            <a:pPr>
              <a:buFont typeface="Wingdings" pitchFamily="2" charset="2"/>
              <a:buChar char="Ø"/>
            </a:pPr>
            <a:r>
              <a:rPr lang="en-US" sz="1600" b="1" i="1" u="sng" dirty="0" smtClean="0"/>
              <a:t>Tracking </a:t>
            </a:r>
          </a:p>
          <a:p>
            <a:pPr>
              <a:buFont typeface="Wingdings" pitchFamily="2" charset="2"/>
              <a:buChar char="Ø"/>
            </a:pPr>
            <a:endParaRPr lang="en-US" sz="800" b="1" i="1" u="sng" dirty="0" smtClean="0"/>
          </a:p>
          <a:p>
            <a:pPr>
              <a:buFont typeface="Wingdings" pitchFamily="2" charset="2"/>
              <a:buChar char="Ø"/>
            </a:pPr>
            <a:endParaRPr lang="en-US" sz="800" b="1" i="1" u="sng" dirty="0" smtClean="0"/>
          </a:p>
          <a:p>
            <a:pPr>
              <a:buFont typeface="Wingdings" pitchFamily="2" charset="2"/>
              <a:buChar char="Ø"/>
            </a:pPr>
            <a:endParaRPr lang="en-US" sz="800" b="1" i="1" u="sng" dirty="0"/>
          </a:p>
          <a:p>
            <a:pPr>
              <a:buFont typeface="Wingdings" pitchFamily="2" charset="2"/>
              <a:buChar char="Ø"/>
            </a:pPr>
            <a:endParaRPr lang="en-US" sz="800" b="1" i="1" u="sng" dirty="0" smtClean="0"/>
          </a:p>
          <a:p>
            <a:pPr>
              <a:buFont typeface="Wingdings" pitchFamily="2" charset="2"/>
              <a:buChar char="Ø"/>
            </a:pPr>
            <a:endParaRPr lang="en-US" sz="800" b="1" i="1" u="sng" dirty="0" smtClean="0"/>
          </a:p>
          <a:p>
            <a:pPr>
              <a:buFont typeface="Wingdings" pitchFamily="2" charset="2"/>
              <a:buChar char="Ø"/>
            </a:pPr>
            <a:r>
              <a:rPr lang="en-US" sz="1600" b="1" i="1" u="sng" dirty="0" smtClean="0"/>
              <a:t>Audit Trail</a:t>
            </a:r>
          </a:p>
          <a:p>
            <a:pPr>
              <a:buFont typeface="Wingdings" pitchFamily="2" charset="2"/>
              <a:buChar char="Ø"/>
            </a:pPr>
            <a:endParaRPr lang="en-US" b="1" i="1" u="sng" dirty="0"/>
          </a:p>
          <a:p>
            <a:pPr>
              <a:buFont typeface="Wingdings" pitchFamily="2" charset="2"/>
              <a:buChar char="Ø"/>
            </a:pPr>
            <a:endParaRPr lang="en-IN" sz="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IN" b="1" dirty="0" smtClean="0"/>
              <a:t>Automation in Action</a:t>
            </a:r>
            <a:br>
              <a:rPr lang="en-IN" b="1" dirty="0" smtClean="0"/>
            </a:br>
            <a:endParaRPr lang="en-IN" dirty="0"/>
          </a:p>
        </p:txBody>
      </p:sp>
      <p:sp>
        <p:nvSpPr>
          <p:cNvPr id="3" name="Content Placeholder 2"/>
          <p:cNvSpPr>
            <a:spLocks noGrp="1"/>
          </p:cNvSpPr>
          <p:nvPr>
            <p:ph idx="1"/>
          </p:nvPr>
        </p:nvSpPr>
        <p:spPr>
          <a:xfrm>
            <a:off x="323528" y="908720"/>
            <a:ext cx="8640960" cy="5760640"/>
          </a:xfrm>
        </p:spPr>
        <p:txBody>
          <a:bodyPr>
            <a:normAutofit fontScale="55000" lnSpcReduction="20000"/>
          </a:bodyPr>
          <a:lstStyle/>
          <a:p>
            <a:r>
              <a:rPr lang="en-IN" dirty="0" smtClean="0"/>
              <a:t>Let’s </a:t>
            </a:r>
            <a:r>
              <a:rPr lang="en-IN" dirty="0"/>
              <a:t>describe a typical </a:t>
            </a:r>
            <a:r>
              <a:rPr lang="en-IN" dirty="0" smtClean="0"/>
              <a:t>Membership Application </a:t>
            </a:r>
            <a:r>
              <a:rPr lang="en-IN" dirty="0"/>
              <a:t>from a manual as well as an automated perspective</a:t>
            </a:r>
            <a:r>
              <a:rPr lang="en-IN" dirty="0" smtClean="0"/>
              <a:t>.</a:t>
            </a:r>
          </a:p>
          <a:p>
            <a:endParaRPr lang="en-IN" sz="1300" dirty="0"/>
          </a:p>
          <a:p>
            <a:r>
              <a:rPr lang="en-IN" dirty="0"/>
              <a:t>Let’s say </a:t>
            </a:r>
            <a:r>
              <a:rPr lang="en-IN" dirty="0" smtClean="0"/>
              <a:t>we need </a:t>
            </a:r>
            <a:r>
              <a:rPr lang="en-IN" dirty="0"/>
              <a:t>to </a:t>
            </a:r>
            <a:r>
              <a:rPr lang="en-IN" dirty="0" smtClean="0"/>
              <a:t>address Membership applications for few new Individuals / Company / Firms. </a:t>
            </a:r>
            <a:br>
              <a:rPr lang="en-IN" dirty="0" smtClean="0"/>
            </a:br>
            <a:endParaRPr lang="en-IN" sz="1300" dirty="0" smtClean="0"/>
          </a:p>
          <a:p>
            <a:r>
              <a:rPr lang="en-IN" dirty="0" smtClean="0"/>
              <a:t>In </a:t>
            </a:r>
            <a:r>
              <a:rPr lang="en-IN" dirty="0"/>
              <a:t>the manual process, </a:t>
            </a:r>
            <a:r>
              <a:rPr lang="en-IN" dirty="0" smtClean="0"/>
              <a:t>we </a:t>
            </a:r>
            <a:r>
              <a:rPr lang="en-IN" dirty="0"/>
              <a:t>would either find the paper version of the </a:t>
            </a:r>
            <a:r>
              <a:rPr lang="en-IN" dirty="0" smtClean="0"/>
              <a:t>membership application </a:t>
            </a:r>
            <a:r>
              <a:rPr lang="en-IN" dirty="0"/>
              <a:t>form or download a </a:t>
            </a:r>
            <a:r>
              <a:rPr lang="en-IN" dirty="0" smtClean="0"/>
              <a:t>digital form through </a:t>
            </a:r>
            <a:r>
              <a:rPr lang="en-IN" dirty="0"/>
              <a:t>an </a:t>
            </a:r>
            <a:r>
              <a:rPr lang="en-IN" dirty="0" smtClean="0"/>
              <a:t>online process. </a:t>
            </a:r>
            <a:r>
              <a:rPr lang="en-IN" dirty="0"/>
              <a:t>Then, </a:t>
            </a:r>
            <a:r>
              <a:rPr lang="en-IN" dirty="0" smtClean="0"/>
              <a:t>we </a:t>
            </a:r>
            <a:r>
              <a:rPr lang="en-IN" dirty="0"/>
              <a:t>need to fill out every detail </a:t>
            </a:r>
            <a:r>
              <a:rPr lang="en-IN" dirty="0" smtClean="0"/>
              <a:t>and scan each and every document. </a:t>
            </a:r>
          </a:p>
          <a:p>
            <a:endParaRPr lang="en-IN" sz="1500" dirty="0" smtClean="0"/>
          </a:p>
          <a:p>
            <a:r>
              <a:rPr lang="en-IN" dirty="0" smtClean="0"/>
              <a:t>We need to send then handwritten receipt scan copy  by an email to the respected one against their payment. Further need to input in excel sheet the same details which filled on the said application on its paper version along with the reports for the management. </a:t>
            </a:r>
          </a:p>
          <a:p>
            <a:endParaRPr lang="en-IN" sz="1500" dirty="0" smtClean="0"/>
          </a:p>
          <a:p>
            <a:r>
              <a:rPr lang="en-IN" dirty="0" smtClean="0"/>
              <a:t>We then need to get it approve and send the Certificate along with the tax invoice again scan copy to the respected member on its register address and through an Email.</a:t>
            </a:r>
          </a:p>
          <a:p>
            <a:endParaRPr lang="en-IN" sz="1500" dirty="0"/>
          </a:p>
          <a:p>
            <a:r>
              <a:rPr lang="en-IN" dirty="0"/>
              <a:t>However, there are a lot of holes in this process. First, the form may have lots of fields and opportunities for data transfer errors. Second, there’s no way for </a:t>
            </a:r>
            <a:r>
              <a:rPr lang="en-IN" dirty="0" smtClean="0"/>
              <a:t>us </a:t>
            </a:r>
            <a:r>
              <a:rPr lang="en-IN" dirty="0"/>
              <a:t>to check to see how far along the process is. </a:t>
            </a:r>
            <a:r>
              <a:rPr lang="en-IN" dirty="0" smtClean="0"/>
              <a:t>Again Data </a:t>
            </a:r>
            <a:r>
              <a:rPr lang="en-IN" dirty="0"/>
              <a:t>security and accuracy is also an issue as </a:t>
            </a:r>
            <a:r>
              <a:rPr lang="en-IN" dirty="0" smtClean="0"/>
              <a:t>we </a:t>
            </a:r>
            <a:r>
              <a:rPr lang="en-IN" dirty="0"/>
              <a:t>need to make sure no one tampers with the </a:t>
            </a:r>
            <a:r>
              <a:rPr lang="en-IN" dirty="0" smtClean="0"/>
              <a:t>numbers, documents, data </a:t>
            </a:r>
            <a:r>
              <a:rPr lang="en-IN" dirty="0"/>
              <a:t>and the </a:t>
            </a:r>
            <a:r>
              <a:rPr lang="en-IN" dirty="0" smtClean="0"/>
              <a:t>application is </a:t>
            </a:r>
            <a:r>
              <a:rPr lang="en-IN" dirty="0"/>
              <a:t>accurate</a:t>
            </a:r>
            <a:r>
              <a:rPr lang="en-IN" dirty="0" smtClean="0"/>
              <a:t>.</a:t>
            </a:r>
          </a:p>
          <a:p>
            <a:endParaRPr lang="en-IN" sz="1500" dirty="0"/>
          </a:p>
          <a:p>
            <a:r>
              <a:rPr lang="en-IN" b="1" i="1" u="sng" dirty="0">
                <a:solidFill>
                  <a:schemeClr val="accent1">
                    <a:lumMod val="75000"/>
                  </a:schemeClr>
                </a:solidFill>
              </a:rPr>
              <a:t>Automation can plug all of these holes and </a:t>
            </a:r>
            <a:r>
              <a:rPr lang="en-IN" b="1" i="1" u="sng" dirty="0" smtClean="0">
                <a:solidFill>
                  <a:schemeClr val="accent1">
                    <a:lumMod val="75000"/>
                  </a:schemeClr>
                </a:solidFill>
              </a:rPr>
              <a:t>gives us </a:t>
            </a:r>
            <a:r>
              <a:rPr lang="en-IN" b="1" i="1" u="sng" dirty="0">
                <a:solidFill>
                  <a:schemeClr val="accent1">
                    <a:lumMod val="75000"/>
                  </a:schemeClr>
                </a:solidFill>
              </a:rPr>
              <a:t>much more confidence in the process by trusting that every task was completed and the data is accurate</a:t>
            </a:r>
            <a:r>
              <a:rPr lang="en-IN" dirty="0"/>
              <a:t>.</a:t>
            </a:r>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Some Benefits </a:t>
            </a:r>
            <a:r>
              <a:rPr lang="en-IN" b="1" dirty="0"/>
              <a:t>of Automating Manual Processes</a:t>
            </a:r>
            <a:br>
              <a:rPr lang="en-IN" b="1" dirty="0"/>
            </a:br>
            <a:endParaRPr lang="en-IN" dirty="0"/>
          </a:p>
        </p:txBody>
      </p:sp>
      <p:sp>
        <p:nvSpPr>
          <p:cNvPr id="3" name="Content Placeholder 2"/>
          <p:cNvSpPr>
            <a:spLocks noGrp="1"/>
          </p:cNvSpPr>
          <p:nvPr>
            <p:ph idx="1"/>
          </p:nvPr>
        </p:nvSpPr>
        <p:spPr>
          <a:xfrm>
            <a:off x="215008" y="1124744"/>
            <a:ext cx="8928992" cy="5544616"/>
          </a:xfrm>
        </p:spPr>
        <p:txBody>
          <a:bodyPr>
            <a:normAutofit fontScale="25000" lnSpcReduction="20000"/>
          </a:bodyPr>
          <a:lstStyle/>
          <a:p>
            <a:pPr>
              <a:buNone/>
            </a:pPr>
            <a:r>
              <a:rPr lang="en-IN" sz="4800" i="1" dirty="0" smtClean="0"/>
              <a:t> </a:t>
            </a:r>
            <a:r>
              <a:rPr lang="en-IN" sz="8000" i="1" dirty="0" smtClean="0"/>
              <a:t>Irrespective </a:t>
            </a:r>
            <a:r>
              <a:rPr lang="en-IN" sz="8000" i="1" dirty="0"/>
              <a:t>of industry </a:t>
            </a:r>
            <a:r>
              <a:rPr lang="en-IN" sz="8000" i="1" dirty="0" smtClean="0"/>
              <a:t>type ,an</a:t>
            </a:r>
            <a:r>
              <a:rPr lang="en-IN" sz="8000" i="1" dirty="0"/>
              <a:t> </a:t>
            </a:r>
            <a:r>
              <a:rPr lang="en-IN" sz="8000" b="1" i="1" dirty="0" smtClean="0"/>
              <a:t>automated </a:t>
            </a:r>
            <a:r>
              <a:rPr lang="en-IN" sz="8000" b="1" i="1" dirty="0"/>
              <a:t>process</a:t>
            </a:r>
            <a:r>
              <a:rPr lang="en-IN" sz="8000" i="1" dirty="0"/>
              <a:t> can bring the following benefits</a:t>
            </a:r>
            <a:r>
              <a:rPr lang="en-IN" sz="8000" i="1" dirty="0" smtClean="0"/>
              <a:t>.</a:t>
            </a:r>
          </a:p>
          <a:p>
            <a:endParaRPr lang="en-IN" dirty="0"/>
          </a:p>
          <a:p>
            <a:r>
              <a:rPr lang="en-IN" sz="7600" b="1" dirty="0" smtClean="0"/>
              <a:t>Clarity : </a:t>
            </a:r>
            <a:r>
              <a:rPr lang="en-IN" sz="7600" dirty="0" smtClean="0"/>
              <a:t> </a:t>
            </a:r>
            <a:r>
              <a:rPr lang="en-IN" sz="7600" dirty="0"/>
              <a:t>Automation necessitates a clear and complete understanding of how the process works and who is involved</a:t>
            </a:r>
            <a:r>
              <a:rPr lang="en-IN" sz="7600" dirty="0" smtClean="0"/>
              <a:t>.</a:t>
            </a:r>
          </a:p>
          <a:p>
            <a:endParaRPr lang="en-US" dirty="0"/>
          </a:p>
          <a:p>
            <a:r>
              <a:rPr lang="en-IN" sz="7600" b="1" dirty="0" smtClean="0"/>
              <a:t>Higher efficiency</a:t>
            </a:r>
            <a:r>
              <a:rPr lang="en-IN" sz="7600" dirty="0" smtClean="0"/>
              <a:t> </a:t>
            </a:r>
            <a:r>
              <a:rPr lang="en-IN" sz="7600" b="1" dirty="0" smtClean="0"/>
              <a:t>:</a:t>
            </a:r>
            <a:r>
              <a:rPr lang="en-IN" sz="7600" dirty="0" smtClean="0"/>
              <a:t>  </a:t>
            </a:r>
            <a:r>
              <a:rPr lang="en-IN" sz="7600" dirty="0"/>
              <a:t>An automated process minimizes errors </a:t>
            </a:r>
            <a:r>
              <a:rPr lang="en-IN" sz="7600" dirty="0" smtClean="0"/>
              <a:t>resulting </a:t>
            </a:r>
            <a:r>
              <a:rPr lang="en-IN" sz="7600" dirty="0"/>
              <a:t>in higher efficiency</a:t>
            </a:r>
            <a:r>
              <a:rPr lang="en-IN" sz="7600" dirty="0" smtClean="0"/>
              <a:t>.</a:t>
            </a:r>
          </a:p>
          <a:p>
            <a:endParaRPr lang="en-IN" dirty="0"/>
          </a:p>
          <a:p>
            <a:r>
              <a:rPr lang="en-IN" sz="7600" b="1" dirty="0"/>
              <a:t>Better customer </a:t>
            </a:r>
            <a:r>
              <a:rPr lang="en-IN" sz="7600" b="1" dirty="0" smtClean="0"/>
              <a:t>experience : </a:t>
            </a:r>
            <a:r>
              <a:rPr lang="en-IN" sz="7600" dirty="0" smtClean="0">
                <a:hlinkClick r:id="rId2"/>
              </a:rPr>
              <a:t>An automated processes </a:t>
            </a:r>
            <a:r>
              <a:rPr lang="en-IN" sz="7600" dirty="0" smtClean="0"/>
              <a:t>falls into accurate &amp; fast service, making customer happy.</a:t>
            </a:r>
          </a:p>
          <a:p>
            <a:endParaRPr lang="en-IN" dirty="0"/>
          </a:p>
          <a:p>
            <a:r>
              <a:rPr lang="en-IN" sz="7600" b="1" dirty="0"/>
              <a:t>Reduced time and </a:t>
            </a:r>
            <a:r>
              <a:rPr lang="en-IN" sz="7600" b="1" dirty="0" smtClean="0"/>
              <a:t>costs : </a:t>
            </a:r>
            <a:r>
              <a:rPr lang="en-IN" sz="7600" dirty="0" smtClean="0"/>
              <a:t> </a:t>
            </a:r>
            <a:r>
              <a:rPr lang="en-IN" sz="7600" dirty="0"/>
              <a:t>With faster turnaround and elimination of wasteful practices, </a:t>
            </a:r>
            <a:r>
              <a:rPr lang="en-IN" sz="7600" dirty="0">
                <a:hlinkClick r:id="rId2"/>
              </a:rPr>
              <a:t>automated processes</a:t>
            </a:r>
            <a:r>
              <a:rPr lang="en-IN" sz="7600" dirty="0"/>
              <a:t> facilitate time and cost savings</a:t>
            </a:r>
            <a:r>
              <a:rPr lang="en-IN" sz="7600" dirty="0" smtClean="0"/>
              <a:t>.</a:t>
            </a:r>
          </a:p>
          <a:p>
            <a:endParaRPr lang="en-IN" dirty="0"/>
          </a:p>
          <a:p>
            <a:r>
              <a:rPr lang="en-IN" sz="7600" b="1" dirty="0"/>
              <a:t>Efficient allocation of </a:t>
            </a:r>
            <a:r>
              <a:rPr lang="en-IN" sz="7600" b="1" dirty="0" smtClean="0"/>
              <a:t>resources :</a:t>
            </a:r>
            <a:r>
              <a:rPr lang="en-IN" sz="7600" dirty="0" smtClean="0"/>
              <a:t>  Since routine </a:t>
            </a:r>
            <a:r>
              <a:rPr lang="en-IN" sz="7600" dirty="0"/>
              <a:t>tasks are taken care of with automation, employees can be reassigned to do high-value work</a:t>
            </a:r>
            <a:r>
              <a:rPr lang="en-IN" sz="7600" dirty="0" smtClean="0"/>
              <a:t>.</a:t>
            </a:r>
          </a:p>
          <a:p>
            <a:endParaRPr lang="en-IN" dirty="0"/>
          </a:p>
          <a:p>
            <a:endParaRPr lang="en-IN" dirty="0"/>
          </a:p>
          <a:p>
            <a:r>
              <a:rPr lang="en-IN" sz="7600" b="1" dirty="0" smtClean="0"/>
              <a:t>Insight : </a:t>
            </a:r>
            <a:r>
              <a:rPr lang="en-IN" sz="7600" dirty="0" smtClean="0"/>
              <a:t> </a:t>
            </a:r>
            <a:r>
              <a:rPr lang="en-IN" sz="7600" dirty="0"/>
              <a:t>Workflow automation software helps </a:t>
            </a:r>
            <a:r>
              <a:rPr lang="en-IN" sz="7600" dirty="0" smtClean="0"/>
              <a:t>us to </a:t>
            </a:r>
            <a:r>
              <a:rPr lang="en-IN" sz="7600" dirty="0"/>
              <a:t>gain deep insight into </a:t>
            </a:r>
            <a:r>
              <a:rPr lang="en-IN" sz="7600" dirty="0" smtClean="0"/>
              <a:t>our </a:t>
            </a:r>
            <a:r>
              <a:rPr lang="en-IN" sz="7600" dirty="0"/>
              <a:t>processes with analytics and reports, thereby aiding decision-making.</a:t>
            </a:r>
          </a:p>
          <a:p>
            <a:endParaRPr lang="en-IN" b="1" dirty="0" smtClean="0"/>
          </a:p>
          <a:p>
            <a:r>
              <a:rPr lang="en-IN" sz="7600" b="1" dirty="0" smtClean="0"/>
              <a:t>Transparency </a:t>
            </a:r>
            <a:r>
              <a:rPr lang="en-IN" sz="7600" b="1" dirty="0"/>
              <a:t>and </a:t>
            </a:r>
            <a:r>
              <a:rPr lang="en-IN" sz="7600" b="1" dirty="0" smtClean="0"/>
              <a:t>accountability : </a:t>
            </a:r>
            <a:r>
              <a:rPr lang="en-IN" sz="7600" dirty="0" smtClean="0">
                <a:hlinkClick r:id="rId2"/>
              </a:rPr>
              <a:t>Automated processes </a:t>
            </a:r>
            <a:r>
              <a:rPr lang="en-IN" sz="7600" dirty="0" smtClean="0"/>
              <a:t> keep </a:t>
            </a:r>
            <a:r>
              <a:rPr lang="en-IN" sz="7600" dirty="0"/>
              <a:t>all stakeholders in the loop, increasing transparency. Status reports keep everyone individually accountable.</a:t>
            </a:r>
          </a:p>
          <a:p>
            <a:endParaRPr lang="en-IN" sz="7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84976" cy="792088"/>
          </a:xfrm>
        </p:spPr>
        <p:txBody>
          <a:bodyPr>
            <a:normAutofit fontScale="90000"/>
          </a:bodyPr>
          <a:lstStyle/>
          <a:p>
            <a:r>
              <a:rPr lang="en-US" b="1" i="1" u="sng" dirty="0" smtClean="0">
                <a:solidFill>
                  <a:srgbClr val="FF0000"/>
                </a:solidFill>
              </a:rPr>
              <a:t>OFFICE 360 – MEMBERSHIP SOFTWARE</a:t>
            </a:r>
            <a:endParaRPr lang="en-IN" dirty="0"/>
          </a:p>
        </p:txBody>
      </p:sp>
      <p:sp>
        <p:nvSpPr>
          <p:cNvPr id="4" name="TextBox 3"/>
          <p:cNvSpPr txBox="1"/>
          <p:nvPr/>
        </p:nvSpPr>
        <p:spPr>
          <a:xfrm>
            <a:off x="0" y="2276872"/>
            <a:ext cx="4248472" cy="369332"/>
          </a:xfrm>
          <a:prstGeom prst="rect">
            <a:avLst/>
          </a:prstGeom>
          <a:noFill/>
        </p:spPr>
        <p:txBody>
          <a:bodyPr wrap="square" rtlCol="0">
            <a:spAutoFit/>
          </a:bodyPr>
          <a:lstStyle/>
          <a:p>
            <a:r>
              <a:rPr lang="en-US" dirty="0" smtClean="0"/>
              <a:t>Building healthy relationship with Member </a:t>
            </a:r>
            <a:endParaRPr lang="en-IN" dirty="0"/>
          </a:p>
        </p:txBody>
      </p:sp>
      <p:sp>
        <p:nvSpPr>
          <p:cNvPr id="5" name="AutoShape 13"/>
          <p:cNvSpPr>
            <a:spLocks noChangeArrowheads="1"/>
          </p:cNvSpPr>
          <p:nvPr/>
        </p:nvSpPr>
        <p:spPr bwMode="auto">
          <a:xfrm>
            <a:off x="4643438" y="2214554"/>
            <a:ext cx="1647056" cy="410344"/>
          </a:xfrm>
          <a:prstGeom prst="rightArrow">
            <a:avLst>
              <a:gd name="adj1" fmla="val 50000"/>
              <a:gd name="adj2" fmla="val 75000"/>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endParaRPr lang="en-US">
              <a:latin typeface="Calibri" pitchFamily="34" charset="0"/>
            </a:endParaRPr>
          </a:p>
        </p:txBody>
      </p:sp>
      <p:sp>
        <p:nvSpPr>
          <p:cNvPr id="8" name="Up Arrow 7"/>
          <p:cNvSpPr/>
          <p:nvPr/>
        </p:nvSpPr>
        <p:spPr>
          <a:xfrm>
            <a:off x="7668344" y="1628800"/>
            <a:ext cx="576064" cy="1008112"/>
          </a:xfrm>
          <a:prstGeom prst="up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IN"/>
          </a:p>
        </p:txBody>
      </p:sp>
      <p:sp>
        <p:nvSpPr>
          <p:cNvPr id="9" name="TextBox 8"/>
          <p:cNvSpPr txBox="1"/>
          <p:nvPr/>
        </p:nvSpPr>
        <p:spPr>
          <a:xfrm>
            <a:off x="6876256" y="2996952"/>
            <a:ext cx="2088232" cy="369332"/>
          </a:xfrm>
          <a:prstGeom prst="rect">
            <a:avLst/>
          </a:prstGeom>
          <a:noFill/>
        </p:spPr>
        <p:txBody>
          <a:bodyPr wrap="square" rtlCol="0">
            <a:spAutoFit/>
          </a:bodyPr>
          <a:lstStyle/>
          <a:p>
            <a:r>
              <a:rPr lang="en-US" dirty="0" smtClean="0"/>
              <a:t>Increase in Business </a:t>
            </a:r>
            <a:endParaRPr lang="en-IN" dirty="0"/>
          </a:p>
        </p:txBody>
      </p:sp>
      <p:sp>
        <p:nvSpPr>
          <p:cNvPr id="11" name="TextBox 10"/>
          <p:cNvSpPr txBox="1"/>
          <p:nvPr/>
        </p:nvSpPr>
        <p:spPr>
          <a:xfrm>
            <a:off x="0" y="4005064"/>
            <a:ext cx="4644008" cy="369332"/>
          </a:xfrm>
          <a:prstGeom prst="rect">
            <a:avLst/>
          </a:prstGeom>
          <a:noFill/>
        </p:spPr>
        <p:txBody>
          <a:bodyPr wrap="square" rtlCol="0">
            <a:spAutoFit/>
          </a:bodyPr>
          <a:lstStyle/>
          <a:p>
            <a:r>
              <a:rPr lang="en-US" dirty="0" smtClean="0"/>
              <a:t>Building healthy relationship with an Employee </a:t>
            </a:r>
            <a:endParaRPr lang="en-IN" dirty="0"/>
          </a:p>
        </p:txBody>
      </p:sp>
      <p:sp>
        <p:nvSpPr>
          <p:cNvPr id="12" name="AutoShape 13"/>
          <p:cNvSpPr>
            <a:spLocks noChangeArrowheads="1"/>
          </p:cNvSpPr>
          <p:nvPr/>
        </p:nvSpPr>
        <p:spPr bwMode="auto">
          <a:xfrm>
            <a:off x="4714876" y="3929066"/>
            <a:ext cx="1647056" cy="410344"/>
          </a:xfrm>
          <a:prstGeom prst="rightArrow">
            <a:avLst>
              <a:gd name="adj1" fmla="val 50000"/>
              <a:gd name="adj2" fmla="val 75000"/>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endParaRPr lang="en-US">
              <a:latin typeface="Calibri" pitchFamily="34" charset="0"/>
            </a:endParaRPr>
          </a:p>
        </p:txBody>
      </p:sp>
      <p:sp>
        <p:nvSpPr>
          <p:cNvPr id="13" name="Up Arrow 12"/>
          <p:cNvSpPr/>
          <p:nvPr/>
        </p:nvSpPr>
        <p:spPr>
          <a:xfrm>
            <a:off x="7740352" y="3645024"/>
            <a:ext cx="576064" cy="1008112"/>
          </a:xfrm>
          <a:prstGeom prst="up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IN"/>
          </a:p>
        </p:txBody>
      </p:sp>
      <p:sp>
        <p:nvSpPr>
          <p:cNvPr id="14" name="TextBox 13"/>
          <p:cNvSpPr txBox="1"/>
          <p:nvPr/>
        </p:nvSpPr>
        <p:spPr>
          <a:xfrm>
            <a:off x="6695728" y="5013176"/>
            <a:ext cx="2448272" cy="369332"/>
          </a:xfrm>
          <a:prstGeom prst="rect">
            <a:avLst/>
          </a:prstGeom>
          <a:noFill/>
        </p:spPr>
        <p:txBody>
          <a:bodyPr wrap="square" rtlCol="0">
            <a:spAutoFit/>
          </a:bodyPr>
          <a:lstStyle/>
          <a:p>
            <a:r>
              <a:rPr lang="en-US" dirty="0" smtClean="0"/>
              <a:t>Increase in Productivity </a:t>
            </a:r>
            <a:endParaRPr lang="en-IN" dirty="0"/>
          </a:p>
        </p:txBody>
      </p:sp>
      <p:sp>
        <p:nvSpPr>
          <p:cNvPr id="15" name="TextBox 14"/>
          <p:cNvSpPr txBox="1"/>
          <p:nvPr/>
        </p:nvSpPr>
        <p:spPr>
          <a:xfrm>
            <a:off x="899592" y="5805264"/>
            <a:ext cx="7704856" cy="800219"/>
          </a:xfrm>
          <a:prstGeom prst="rect">
            <a:avLst/>
          </a:prstGeom>
          <a:noFill/>
        </p:spPr>
        <p:txBody>
          <a:bodyPr wrap="square" rtlCol="0">
            <a:spAutoFit/>
          </a:bodyPr>
          <a:lstStyle/>
          <a:p>
            <a:r>
              <a:rPr lang="en-US" sz="2800" b="1" i="1" u="sng" dirty="0" smtClean="0">
                <a:solidFill>
                  <a:schemeClr val="accent5">
                    <a:lumMod val="75000"/>
                  </a:schemeClr>
                </a:solidFill>
              </a:rPr>
              <a:t> </a:t>
            </a:r>
            <a:r>
              <a:rPr lang="en-US" sz="2800" b="1" i="1" u="sng" dirty="0" smtClean="0">
                <a:solidFill>
                  <a:schemeClr val="accent5">
                    <a:lumMod val="75000"/>
                  </a:schemeClr>
                </a:solidFill>
                <a:latin typeface="Calibri" pitchFamily="34" charset="0"/>
              </a:rPr>
              <a:t>Helps in Marketing our Brands in minimal Cost</a:t>
            </a:r>
          </a:p>
          <a:p>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6" cy="778098"/>
          </a:xfrm>
        </p:spPr>
        <p:txBody>
          <a:bodyPr>
            <a:normAutofit fontScale="90000"/>
          </a:bodyPr>
          <a:lstStyle/>
          <a:p>
            <a:r>
              <a:rPr lang="en-US" b="1" i="1" u="sng" dirty="0" smtClean="0">
                <a:solidFill>
                  <a:srgbClr val="FF0000"/>
                </a:solidFill>
              </a:rPr>
              <a:t>OFFICE 360 – MEMBERSHIP SOFTWARE</a:t>
            </a:r>
            <a:endParaRPr lang="en-IN" b="1" i="1" u="sng" dirty="0">
              <a:solidFill>
                <a:srgbClr val="FF0000"/>
              </a:solidFill>
            </a:endParaRPr>
          </a:p>
        </p:txBody>
      </p:sp>
      <p:pic>
        <p:nvPicPr>
          <p:cNvPr id="4" name="Picture 3"/>
          <p:cNvPicPr/>
          <p:nvPr/>
        </p:nvPicPr>
        <p:blipFill>
          <a:blip r:embed="rId2" cstate="print"/>
          <a:srcRect t="7447" r="2282" b="10638"/>
          <a:stretch>
            <a:fillRect/>
          </a:stretch>
        </p:blipFill>
        <p:spPr bwMode="auto">
          <a:xfrm>
            <a:off x="107504" y="1817440"/>
            <a:ext cx="8856984" cy="5040560"/>
          </a:xfrm>
          <a:prstGeom prst="rect">
            <a:avLst/>
          </a:prstGeom>
          <a:noFill/>
          <a:ln w="9525">
            <a:noFill/>
            <a:miter lim="800000"/>
            <a:headEnd/>
            <a:tailEnd/>
          </a:ln>
        </p:spPr>
      </p:pic>
      <p:sp>
        <p:nvSpPr>
          <p:cNvPr id="5" name="TextBox 4"/>
          <p:cNvSpPr txBox="1"/>
          <p:nvPr/>
        </p:nvSpPr>
        <p:spPr>
          <a:xfrm>
            <a:off x="395536" y="1052736"/>
            <a:ext cx="8280920" cy="584775"/>
          </a:xfrm>
          <a:prstGeom prst="rect">
            <a:avLst/>
          </a:prstGeom>
          <a:noFill/>
        </p:spPr>
        <p:txBody>
          <a:bodyPr wrap="square" rtlCol="0">
            <a:spAutoFit/>
          </a:bodyPr>
          <a:lstStyle/>
          <a:p>
            <a:pPr algn="ctr"/>
            <a:r>
              <a:rPr lang="en-US" sz="3200" dirty="0"/>
              <a:t> </a:t>
            </a:r>
            <a:r>
              <a:rPr lang="en-US" sz="3200" dirty="0" smtClean="0"/>
              <a:t>   STRUCTURE OF SOFTWARE</a:t>
            </a:r>
            <a:endParaRPr lang="en-IN"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1146</TotalTime>
  <Words>974</Words>
  <Application>Microsoft Office PowerPoint</Application>
  <PresentationFormat>On-screen Show (4:3)</PresentationFormat>
  <Paragraphs>249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Automated Process Outshines a Manual Process</vt:lpstr>
      <vt:lpstr>Slide 4</vt:lpstr>
      <vt:lpstr>Manual process apart from an Automated one</vt:lpstr>
      <vt:lpstr>Automation in Action </vt:lpstr>
      <vt:lpstr>Some Benefits of Automating Manual Processes </vt:lpstr>
      <vt:lpstr>OFFICE 360 – MEMBERSHIP SOFTWARE</vt:lpstr>
      <vt:lpstr>OFFICE 360 – MEMBERSHIP SOFTWARE</vt:lpstr>
      <vt:lpstr>OFFICE 360 – MEMBERSHIP SOFTWARE</vt:lpstr>
      <vt:lpstr>OFFICE 360 – MEMBERSHIP SOFTWARE</vt:lpstr>
      <vt:lpstr>OFFICE 360 – MEMBERSHIP SOFTWARE</vt:lpstr>
      <vt:lpstr>OFFICE 360 – MEMBERSHIP SOFTWARE</vt:lpstr>
      <vt:lpstr>OFFICE 360 – MEMBERSHIP SOFTWARE</vt:lpstr>
      <vt:lpstr>OFFICE 360 – MEMBERSHIP SOFTWARE</vt:lpstr>
      <vt:lpstr>OFFICE 360 – MEMBERSHIP SOFTWARE</vt:lpstr>
      <vt:lpstr>OFFICE 360 – MEMBERSHIP SOFTWARE</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Sharad</dc:creator>
  <cp:lastModifiedBy>Azure</cp:lastModifiedBy>
  <cp:revision>84</cp:revision>
  <dcterms:created xsi:type="dcterms:W3CDTF">2021-07-16T10:53:14Z</dcterms:created>
  <dcterms:modified xsi:type="dcterms:W3CDTF">2025-06-10T10:18:00Z</dcterms:modified>
</cp:coreProperties>
</file>